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0"/>
  </p:notesMasterIdLst>
  <p:handoutMasterIdLst>
    <p:handoutMasterId r:id="rId31"/>
  </p:handoutMasterIdLst>
  <p:sldIdLst>
    <p:sldId id="257" r:id="rId2"/>
    <p:sldId id="1409" r:id="rId3"/>
    <p:sldId id="1399" r:id="rId4"/>
    <p:sldId id="1372" r:id="rId5"/>
    <p:sldId id="1373" r:id="rId6"/>
    <p:sldId id="1374" r:id="rId7"/>
    <p:sldId id="1412" r:id="rId8"/>
    <p:sldId id="1391" r:id="rId9"/>
    <p:sldId id="1375" r:id="rId10"/>
    <p:sldId id="1378" r:id="rId11"/>
    <p:sldId id="1381" r:id="rId12"/>
    <p:sldId id="1382" r:id="rId13"/>
    <p:sldId id="1383" r:id="rId14"/>
    <p:sldId id="1384" r:id="rId15"/>
    <p:sldId id="1385" r:id="rId16"/>
    <p:sldId id="1386" r:id="rId17"/>
    <p:sldId id="1402" r:id="rId18"/>
    <p:sldId id="1390" r:id="rId19"/>
    <p:sldId id="1408" r:id="rId20"/>
    <p:sldId id="1396" r:id="rId21"/>
    <p:sldId id="1406" r:id="rId22"/>
    <p:sldId id="1401" r:id="rId23"/>
    <p:sldId id="1389" r:id="rId24"/>
    <p:sldId id="1410" r:id="rId25"/>
    <p:sldId id="1411" r:id="rId26"/>
    <p:sldId id="1415" r:id="rId27"/>
    <p:sldId id="1413" r:id="rId28"/>
    <p:sldId id="1414" r:id="rId29"/>
  </p:sldIdLst>
  <p:sldSz cx="12192000" cy="6858000"/>
  <p:notesSz cx="9928225" cy="6797675"/>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059"/>
    <a:srgbClr val="DDDDDD"/>
    <a:srgbClr val="C0C0C0"/>
    <a:srgbClr val="DFD513"/>
    <a:srgbClr val="CC66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48497" autoAdjust="0"/>
  </p:normalViewPr>
  <p:slideViewPr>
    <p:cSldViewPr>
      <p:cViewPr>
        <p:scale>
          <a:sx n="50" d="100"/>
          <a:sy n="50" d="100"/>
        </p:scale>
        <p:origin x="2742" y="174"/>
      </p:cViewPr>
      <p:guideLst>
        <p:guide orient="horz" pos="2160"/>
        <p:guide pos="3840"/>
      </p:guideLst>
    </p:cSldViewPr>
  </p:slideViewPr>
  <p:outlineViewPr>
    <p:cViewPr>
      <p:scale>
        <a:sx n="33" d="100"/>
        <a:sy n="33" d="100"/>
      </p:scale>
      <p:origin x="0" y="24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76"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7"/>
            <a:ext cx="4303313" cy="339884"/>
          </a:xfrm>
          <a:prstGeom prst="rect">
            <a:avLst/>
          </a:prstGeom>
        </p:spPr>
        <p:txBody>
          <a:bodyPr vert="horz" lIns="91615" tIns="45808" rIns="91615" bIns="45808" rtlCol="0"/>
          <a:lstStyle>
            <a:lvl1pPr algn="l">
              <a:defRPr sz="1200"/>
            </a:lvl1pPr>
          </a:lstStyle>
          <a:p>
            <a:pPr>
              <a:defRPr/>
            </a:pPr>
            <a:endParaRPr lang="zh-TW" altLang="en-US"/>
          </a:p>
        </p:txBody>
      </p:sp>
      <p:sp>
        <p:nvSpPr>
          <p:cNvPr id="3" name="日期版面配置區 2"/>
          <p:cNvSpPr>
            <a:spLocks noGrp="1"/>
          </p:cNvSpPr>
          <p:nvPr>
            <p:ph type="dt" sz="quarter" idx="1"/>
          </p:nvPr>
        </p:nvSpPr>
        <p:spPr>
          <a:xfrm>
            <a:off x="5622604" y="7"/>
            <a:ext cx="4303313" cy="339884"/>
          </a:xfrm>
          <a:prstGeom prst="rect">
            <a:avLst/>
          </a:prstGeom>
        </p:spPr>
        <p:txBody>
          <a:bodyPr vert="horz" lIns="91615" tIns="45808" rIns="91615" bIns="45808" rtlCol="0"/>
          <a:lstStyle>
            <a:lvl1pPr algn="r">
              <a:defRPr sz="1200"/>
            </a:lvl1pPr>
          </a:lstStyle>
          <a:p>
            <a:pPr>
              <a:defRPr/>
            </a:pPr>
            <a:fld id="{4785F242-24A1-4F4D-88CC-D14F806EBBA6}" type="datetimeFigureOut">
              <a:rPr lang="zh-TW" altLang="en-US"/>
              <a:pPr>
                <a:defRPr/>
              </a:pPr>
              <a:t>2020/12/29</a:t>
            </a:fld>
            <a:endParaRPr lang="zh-TW" altLang="en-US"/>
          </a:p>
        </p:txBody>
      </p:sp>
      <p:sp>
        <p:nvSpPr>
          <p:cNvPr id="4" name="頁尾版面配置區 3"/>
          <p:cNvSpPr>
            <a:spLocks noGrp="1"/>
          </p:cNvSpPr>
          <p:nvPr>
            <p:ph type="ftr" sz="quarter" idx="2"/>
          </p:nvPr>
        </p:nvSpPr>
        <p:spPr>
          <a:xfrm>
            <a:off x="1" y="6456706"/>
            <a:ext cx="4303313" cy="339884"/>
          </a:xfrm>
          <a:prstGeom prst="rect">
            <a:avLst/>
          </a:prstGeom>
        </p:spPr>
        <p:txBody>
          <a:bodyPr vert="horz" lIns="91615" tIns="45808" rIns="91615" bIns="45808" rtlCol="0" anchor="b"/>
          <a:lstStyle>
            <a:lvl1pPr algn="l">
              <a:defRPr sz="1200"/>
            </a:lvl1pPr>
          </a:lstStyle>
          <a:p>
            <a:pPr>
              <a:defRPr/>
            </a:pPr>
            <a:endParaRPr lang="zh-TW" altLang="en-US"/>
          </a:p>
        </p:txBody>
      </p:sp>
      <p:sp>
        <p:nvSpPr>
          <p:cNvPr id="5" name="投影片編號版面配置區 4"/>
          <p:cNvSpPr>
            <a:spLocks noGrp="1"/>
          </p:cNvSpPr>
          <p:nvPr>
            <p:ph type="sldNum" sz="quarter" idx="3"/>
          </p:nvPr>
        </p:nvSpPr>
        <p:spPr>
          <a:xfrm>
            <a:off x="5622604" y="6456706"/>
            <a:ext cx="4303313" cy="339884"/>
          </a:xfrm>
          <a:prstGeom prst="rect">
            <a:avLst/>
          </a:prstGeom>
        </p:spPr>
        <p:txBody>
          <a:bodyPr vert="horz" lIns="91615" tIns="45808" rIns="91615" bIns="45808" rtlCol="0" anchor="b"/>
          <a:lstStyle>
            <a:lvl1pPr algn="r">
              <a:defRPr sz="1200"/>
            </a:lvl1pPr>
          </a:lstStyle>
          <a:p>
            <a:pPr>
              <a:defRPr/>
            </a:pPr>
            <a:fld id="{4C4904C9-3E3F-49FB-8FCE-18A48282D341}" type="slidenum">
              <a:rPr lang="zh-TW" altLang="en-US"/>
              <a:pPr>
                <a:defRPr/>
              </a:pPr>
              <a:t>‹#›</a:t>
            </a:fld>
            <a:endParaRPr lang="zh-TW" altLang="en-US"/>
          </a:p>
        </p:txBody>
      </p:sp>
    </p:spTree>
    <p:extLst>
      <p:ext uri="{BB962C8B-B14F-4D97-AF65-F5344CB8AC3E}">
        <p14:creationId xmlns:p14="http://schemas.microsoft.com/office/powerpoint/2010/main" val="153085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7"/>
            <a:ext cx="4303313" cy="339884"/>
          </a:xfrm>
          <a:prstGeom prst="rect">
            <a:avLst/>
          </a:prstGeom>
        </p:spPr>
        <p:txBody>
          <a:bodyPr vert="horz" lIns="91610" tIns="45804" rIns="91610" bIns="45804"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5622604" y="7"/>
            <a:ext cx="4303313" cy="339884"/>
          </a:xfrm>
          <a:prstGeom prst="rect">
            <a:avLst/>
          </a:prstGeom>
        </p:spPr>
        <p:txBody>
          <a:bodyPr vert="horz" lIns="91610" tIns="45804" rIns="91610" bIns="45804" rtlCol="0"/>
          <a:lstStyle>
            <a:lvl1pPr algn="r" fontAlgn="auto">
              <a:spcBef>
                <a:spcPts val="0"/>
              </a:spcBef>
              <a:spcAft>
                <a:spcPts val="0"/>
              </a:spcAft>
              <a:defRPr kumimoji="0" sz="1200">
                <a:latin typeface="+mn-lt"/>
                <a:ea typeface="+mn-ea"/>
              </a:defRPr>
            </a:lvl1pPr>
          </a:lstStyle>
          <a:p>
            <a:pPr>
              <a:defRPr/>
            </a:pPr>
            <a:fld id="{10BEC28A-28DD-48D1-8455-A72418DFD369}" type="datetimeFigureOut">
              <a:rPr lang="zh-TW" altLang="en-US"/>
              <a:pPr>
                <a:defRPr/>
              </a:pPr>
              <a:t>2020/12/29</a:t>
            </a:fld>
            <a:endParaRPr lang="zh-TW" altLang="en-US"/>
          </a:p>
        </p:txBody>
      </p:sp>
      <p:sp>
        <p:nvSpPr>
          <p:cNvPr id="4" name="投影片圖像版面配置區 3"/>
          <p:cNvSpPr>
            <a:spLocks noGrp="1" noRot="1" noChangeAspect="1"/>
          </p:cNvSpPr>
          <p:nvPr>
            <p:ph type="sldImg" idx="2"/>
          </p:nvPr>
        </p:nvSpPr>
        <p:spPr>
          <a:xfrm>
            <a:off x="2700338" y="511175"/>
            <a:ext cx="4527550" cy="2547938"/>
          </a:xfrm>
          <a:prstGeom prst="rect">
            <a:avLst/>
          </a:prstGeom>
          <a:noFill/>
          <a:ln w="12700">
            <a:solidFill>
              <a:prstClr val="black"/>
            </a:solidFill>
          </a:ln>
        </p:spPr>
        <p:txBody>
          <a:bodyPr vert="horz" lIns="91610" tIns="45804" rIns="91610" bIns="45804" rtlCol="0" anchor="ctr"/>
          <a:lstStyle/>
          <a:p>
            <a:pPr lvl="0"/>
            <a:endParaRPr lang="zh-TW" altLang="en-US" noProof="0"/>
          </a:p>
        </p:txBody>
      </p:sp>
      <p:sp>
        <p:nvSpPr>
          <p:cNvPr id="5" name="備忘稿版面配置區 4"/>
          <p:cNvSpPr>
            <a:spLocks noGrp="1"/>
          </p:cNvSpPr>
          <p:nvPr>
            <p:ph type="body" sz="quarter" idx="3"/>
          </p:nvPr>
        </p:nvSpPr>
        <p:spPr>
          <a:xfrm>
            <a:off x="992374" y="3229451"/>
            <a:ext cx="7943507" cy="3058953"/>
          </a:xfrm>
          <a:prstGeom prst="rect">
            <a:avLst/>
          </a:prstGeom>
        </p:spPr>
        <p:txBody>
          <a:bodyPr vert="horz" lIns="91610" tIns="45804" rIns="91610" bIns="4580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1" y="6456706"/>
            <a:ext cx="4303313" cy="339884"/>
          </a:xfrm>
          <a:prstGeom prst="rect">
            <a:avLst/>
          </a:prstGeom>
        </p:spPr>
        <p:txBody>
          <a:bodyPr vert="horz" lIns="91610" tIns="45804" rIns="91610" bIns="45804"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5622604" y="6456706"/>
            <a:ext cx="4303313" cy="339884"/>
          </a:xfrm>
          <a:prstGeom prst="rect">
            <a:avLst/>
          </a:prstGeom>
        </p:spPr>
        <p:txBody>
          <a:bodyPr vert="horz" lIns="91610" tIns="45804" rIns="91610" bIns="45804" rtlCol="0" anchor="b"/>
          <a:lstStyle>
            <a:lvl1pPr algn="r" fontAlgn="auto">
              <a:spcBef>
                <a:spcPts val="0"/>
              </a:spcBef>
              <a:spcAft>
                <a:spcPts val="0"/>
              </a:spcAft>
              <a:defRPr kumimoji="0" sz="1200">
                <a:latin typeface="+mn-lt"/>
                <a:ea typeface="+mn-ea"/>
              </a:defRPr>
            </a:lvl1pPr>
          </a:lstStyle>
          <a:p>
            <a:pPr>
              <a:defRPr/>
            </a:pPr>
            <a:fld id="{5B5EFBDB-032D-43FD-B762-F4099B6A73D5}" type="slidenum">
              <a:rPr lang="zh-TW" altLang="en-US"/>
              <a:pPr>
                <a:defRPr/>
              </a:pPr>
              <a:t>‹#›</a:t>
            </a:fld>
            <a:endParaRPr lang="zh-TW" altLang="en-US"/>
          </a:p>
        </p:txBody>
      </p:sp>
    </p:spTree>
    <p:extLst>
      <p:ext uri="{BB962C8B-B14F-4D97-AF65-F5344CB8AC3E}">
        <p14:creationId xmlns:p14="http://schemas.microsoft.com/office/powerpoint/2010/main" val="2763040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roteopath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trix_(mathema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raph_(discrete_mathematic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Fokker%E2%80%93Planck_equ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Laplace%E2%80%93Beltrami_operat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xfrm>
            <a:off x="2700338" y="511175"/>
            <a:ext cx="4527550" cy="2547938"/>
          </a:xfrm>
          <a:noFill/>
          <a:ln>
            <a:solidFill>
              <a:srgbClr val="000000"/>
            </a:solidFill>
            <a:miter lim="800000"/>
            <a:headEnd/>
            <a:tailEnd/>
          </a:ln>
        </p:spPr>
      </p:sp>
      <p:sp>
        <p:nvSpPr>
          <p:cNvPr id="38915"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dirty="0" smtClean="0"/>
          </a:p>
        </p:txBody>
      </p:sp>
      <p:sp>
        <p:nvSpPr>
          <p:cNvPr id="4" name="投影片編號版面配置區 3"/>
          <p:cNvSpPr>
            <a:spLocks noGrp="1"/>
          </p:cNvSpPr>
          <p:nvPr>
            <p:ph type="sldNum" sz="quarter" idx="5"/>
          </p:nvPr>
        </p:nvSpPr>
        <p:spPr/>
        <p:txBody>
          <a:bodyPr/>
          <a:lstStyle/>
          <a:p>
            <a:pPr>
              <a:defRPr/>
            </a:pPr>
            <a:fld id="{10E3CF02-F249-4222-8FFF-34347BF9BA64}" type="slidenum">
              <a:rPr lang="zh-TW" altLang="en-US" smtClean="0"/>
              <a:pPr>
                <a:defRPr/>
              </a:pPr>
              <a:t>1</a:t>
            </a:fld>
            <a:endParaRPr lang="zh-TW" altLang="en-US"/>
          </a:p>
        </p:txBody>
      </p:sp>
    </p:spTree>
    <p:extLst>
      <p:ext uri="{BB962C8B-B14F-4D97-AF65-F5344CB8AC3E}">
        <p14:creationId xmlns:p14="http://schemas.microsoft.com/office/powerpoint/2010/main" val="235559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mtClean="0"/>
                  <a:t>The reason to introduce the normalization step </a:t>
                </a:r>
                <a:r>
                  <a:rPr lang="en-US" altLang="zh-TW"/>
                  <a:t>involving </a:t>
                </a:r>
                <a14:m>
                  <m:oMath xmlns:m="http://schemas.openxmlformats.org/officeDocument/2006/math">
                    <m:r>
                      <a:rPr lang="en-US" altLang="zh-TW" i="1">
                        <a:latin typeface="Cambria Math" panose="02040503050406030204" pitchFamily="18" charset="0"/>
                      </a:rPr>
                      <m:t>𝛼</m:t>
                    </m:r>
                  </m:oMath>
                </a14:m>
                <a:r>
                  <a:rPr lang="en-US" altLang="zh-TW" smtClean="0"/>
                  <a:t> is </a:t>
                </a:r>
                <a:r>
                  <a:rPr lang="en-US" altLang="zh-TW"/>
                  <a:t>to tune the influence of the data point density on the infinitesimal transition of the </a:t>
                </a:r>
                <a:r>
                  <a:rPr lang="en-US" altLang="zh-TW" smtClean="0"/>
                  <a:t>diffusion</a:t>
                </a:r>
              </a:p>
              <a:p>
                <a:endParaRPr lang="en-US" altLang="zh-TW"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mtClean="0"/>
                  <a:t>To </a:t>
                </a:r>
                <a:r>
                  <a:rPr lang="en-US" altLang="zh-TW"/>
                  <a:t>describe the long-term behavior of the point distribution of a system of stochastic differential equations, we can use </a:t>
                </a:r>
                <a14:m>
                  <m:oMath xmlns:m="http://schemas.openxmlformats.org/officeDocument/2006/math">
                    <m:r>
                      <a:rPr lang="en-US" altLang="zh-TW" i="1" smtClean="0">
                        <a:latin typeface="Cambria Math" panose="02040503050406030204" pitchFamily="18" charset="0"/>
                      </a:rPr>
                      <m:t>𝛼</m:t>
                    </m:r>
                    <m:r>
                      <a:rPr lang="en-US" altLang="zh-TW" i="1" smtClean="0">
                        <a:latin typeface="Cambria Math" panose="02040503050406030204" pitchFamily="18" charset="0"/>
                      </a:rPr>
                      <m:t>=0.5 </m:t>
                    </m:r>
                  </m:oMath>
                </a14:m>
                <a:r>
                  <a:rPr lang="en-US" altLang="zh-TW"/>
                  <a:t>and the resulting Markov chain approximates the Fokker–Planck </a:t>
                </a:r>
                <a:r>
                  <a:rPr lang="en-US" altLang="zh-TW" smtClean="0"/>
                  <a:t>diffusion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mtClean="0"/>
              </a:p>
              <a:p>
                <a:r>
                  <a:rPr lang="en-US" altLang="zh-TW" sz="1200" b="0" i="0" u="none" strike="noStrike" kern="1200" baseline="0" smtClean="0">
                    <a:solidFill>
                      <a:schemeClr val="tx1"/>
                    </a:solidFill>
                    <a:latin typeface="+mn-lt"/>
                    <a:ea typeface="+mn-ea"/>
                    <a:cs typeface="+mn-cs"/>
                  </a:rPr>
                  <a:t>The Laplace operator is a differential operator defined as the divergence of the gradient. It is defined in the n-dimensional Euclidean space</a:t>
                </a:r>
                <a:endParaRPr lang="en-US" altLang="zh-TW" smtClean="0"/>
              </a:p>
              <a:p>
                <a:r>
                  <a:rPr lang="en-US" altLang="zh-TW" sz="1200" b="0" i="0" u="none" strike="noStrike" kern="1200" baseline="0" smtClean="0">
                    <a:solidFill>
                      <a:schemeClr val="tx1"/>
                    </a:solidFill>
                    <a:latin typeface="+mn-lt"/>
                    <a:ea typeface="+mn-ea"/>
                    <a:cs typeface="+mn-cs"/>
                  </a:rPr>
                  <a:t>Laplace-Beltrami operator is an extension of normal Laplacians to manifolds.</a:t>
                </a:r>
                <a:endParaRPr lang="zh-TW" altLang="en-US"/>
              </a:p>
            </p:txBody>
          </p:sp>
        </mc:Choice>
        <mc:Fallback xmlns="">
          <p:sp>
            <p:nvSpPr>
              <p:cNvPr id="3" name="備忘稿版面配置區 2"/>
              <p:cNvSpPr>
                <a:spLocks noGrp="1"/>
              </p:cNvSpPr>
              <p:nvPr>
                <p:ph type="body" idx="1"/>
              </p:nvPr>
            </p:nvSpPr>
            <p:spPr/>
            <p:txBody>
              <a:bodyPr/>
              <a:lstStyle/>
              <a:p>
                <a:r>
                  <a:rPr lang="en-US" altLang="zh-TW" smtClean="0"/>
                  <a:t>The reason to introduce the normalization step </a:t>
                </a:r>
                <a:r>
                  <a:rPr lang="en-US" altLang="zh-TW"/>
                  <a:t>involving </a:t>
                </a:r>
                <a:r>
                  <a:rPr lang="en-US" altLang="zh-TW" i="0">
                    <a:latin typeface="Cambria Math" panose="02040503050406030204" pitchFamily="18" charset="0"/>
                  </a:rPr>
                  <a:t>𝛼</a:t>
                </a:r>
                <a:r>
                  <a:rPr lang="en-US" altLang="zh-TW" smtClean="0"/>
                  <a:t> is </a:t>
                </a:r>
                <a:r>
                  <a:rPr lang="en-US" altLang="zh-TW"/>
                  <a:t>to tune the influence of the data point density on the infinitesimal transition of the </a:t>
                </a:r>
                <a:r>
                  <a:rPr lang="en-US" altLang="zh-TW" smtClean="0"/>
                  <a:t>diffusion</a:t>
                </a:r>
              </a:p>
              <a:p>
                <a:endParaRPr lang="en-US" altLang="zh-TW"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mtClean="0"/>
                  <a:t>To </a:t>
                </a:r>
                <a:r>
                  <a:rPr lang="en-US" altLang="zh-TW"/>
                  <a:t>describe the long-term behavior of the point distribution of a system of stochastic differential equations, we can use </a:t>
                </a:r>
                <a:r>
                  <a:rPr lang="en-US" altLang="zh-TW" i="0" smtClean="0">
                    <a:latin typeface="Cambria Math" panose="02040503050406030204" pitchFamily="18" charset="0"/>
                  </a:rPr>
                  <a:t>𝛼=0.5 </a:t>
                </a:r>
                <a:r>
                  <a:rPr lang="en-US" altLang="zh-TW"/>
                  <a:t>and the resulting Markov chain approximates the Fokker–Planck </a:t>
                </a:r>
                <a:r>
                  <a:rPr lang="en-US" altLang="zh-TW" smtClean="0"/>
                  <a:t>diffusion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mtClean="0"/>
              </a:p>
              <a:p>
                <a:r>
                  <a:rPr lang="en-US" altLang="zh-TW" sz="1200" b="0" i="0" u="none" strike="noStrike" kern="1200" baseline="0" smtClean="0">
                    <a:solidFill>
                      <a:schemeClr val="tx1"/>
                    </a:solidFill>
                    <a:latin typeface="+mn-lt"/>
                    <a:ea typeface="+mn-ea"/>
                    <a:cs typeface="+mn-cs"/>
                  </a:rPr>
                  <a:t>The Laplace operator is a differential operator defined as the divergence of the gradient. It is defined in the n-dimensional Euclidean space</a:t>
                </a:r>
                <a:endParaRPr lang="en-US" altLang="zh-TW" smtClean="0"/>
              </a:p>
              <a:p>
                <a:r>
                  <a:rPr lang="en-US" altLang="zh-TW" sz="1200" b="0" i="0" u="none" strike="noStrike" kern="1200" baseline="0" smtClean="0">
                    <a:solidFill>
                      <a:schemeClr val="tx1"/>
                    </a:solidFill>
                    <a:latin typeface="+mn-lt"/>
                    <a:ea typeface="+mn-ea"/>
                    <a:cs typeface="+mn-cs"/>
                  </a:rPr>
                  <a:t>Laplace-Beltrami operator is an extension of normal Laplacians to manifolds.</a:t>
                </a:r>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15</a:t>
            </a:fld>
            <a:endParaRPr lang="zh-TW" altLang="en-US"/>
          </a:p>
        </p:txBody>
      </p:sp>
    </p:spTree>
    <p:extLst>
      <p:ext uri="{BB962C8B-B14F-4D97-AF65-F5344CB8AC3E}">
        <p14:creationId xmlns:p14="http://schemas.microsoft.com/office/powerpoint/2010/main" val="223044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mtClean="0"/>
                  <a:t>where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oMath>
                </a14:m>
                <a:r>
                  <a:rPr lang="zh-TW" altLang="en-US"/>
                  <a:t> </a:t>
                </a:r>
                <a:r>
                  <a:rPr lang="en-US" altLang="zh-TW"/>
                  <a:t>lines on a manifold </a:t>
                </a:r>
                <a14:m>
                  <m:oMath xmlns:m="http://schemas.openxmlformats.org/officeDocument/2006/math">
                    <m:r>
                      <a:rPr lang="en-US" altLang="zh-TW" i="1">
                        <a:latin typeface="Cambria Math" panose="02040503050406030204" pitchFamily="18" charset="0"/>
                      </a:rPr>
                      <m:t>𝑀</m:t>
                    </m:r>
                  </m:oMath>
                </a14:m>
                <a:r>
                  <a:rPr lang="en-US" altLang="zh-TW"/>
                  <a:t> (Temporal patterns</a:t>
                </a:r>
                <a:r>
                  <a:rPr lang="en-US" altLang="zh-TW" smtClean="0"/>
                  <a:t>)</a:t>
                </a:r>
              </a:p>
              <a:p>
                <a:r>
                  <a:rPr lang="en-US" altLang="zh-TW" smtClean="0"/>
                  <a:t>Sampled uniformly with time stamp </a:t>
                </a:r>
                <a14:m>
                  <m:oMath xmlns:m="http://schemas.openxmlformats.org/officeDocument/2006/math">
                    <m:r>
                      <a:rPr lang="zh-TW" altLang="en-US" i="1" smtClean="0">
                        <a:latin typeface="Cambria Math" panose="02040503050406030204" pitchFamily="18" charset="0"/>
                        <a:ea typeface="Cambria Math" panose="02040503050406030204" pitchFamily="18" charset="0"/>
                      </a:rPr>
                      <m:t>𝛿</m:t>
                    </m:r>
                    <m:r>
                      <a:rPr lang="en-US" altLang="zh-TW" i="1">
                        <a:latin typeface="Cambria Math" panose="02040503050406030204" pitchFamily="18" charset="0"/>
                        <a:ea typeface="Cambria Math" panose="02040503050406030204" pitchFamily="18" charset="0"/>
                      </a:rPr>
                      <m:t>𝑡</m:t>
                    </m:r>
                  </m:oMath>
                </a14:m>
                <a:endParaRPr lang="en-US" altLang="zh-TW" smtClean="0"/>
              </a:p>
              <a:p>
                <a:r>
                  <a:rPr lang="en-US" altLang="zh-TW" smtClean="0"/>
                  <a:t>https://github.com/aj-cloete/pssa/blob/master/Singular%20Spectrum%20Analysis%20Example.ipynb</a:t>
                </a:r>
                <a:endParaRPr lang="zh-TW" altLang="en-US"/>
              </a:p>
            </p:txBody>
          </p:sp>
        </mc:Choice>
        <mc:Fallback xmlns="">
          <p:sp>
            <p:nvSpPr>
              <p:cNvPr id="3" name="備忘稿版面配置區 2"/>
              <p:cNvSpPr>
                <a:spLocks noGrp="1"/>
              </p:cNvSpPr>
              <p:nvPr>
                <p:ph type="body" idx="1"/>
              </p:nvPr>
            </p:nvSpPr>
            <p:spPr/>
            <p:txBody>
              <a:bodyPr/>
              <a:lstStyle/>
              <a:p>
                <a:r>
                  <a:rPr lang="en-US" altLang="zh-TW" smtClean="0"/>
                  <a:t>where  </a:t>
                </a:r>
                <a:r>
                  <a:rPr lang="en-US" altLang="zh-TW" i="0">
                    <a:latin typeface="Cambria Math" panose="02040503050406030204" pitchFamily="18" charset="0"/>
                  </a:rPr>
                  <a:t>𝑋_𝑡</a:t>
                </a:r>
                <a:r>
                  <a:rPr lang="zh-TW" altLang="en-US"/>
                  <a:t> </a:t>
                </a:r>
                <a:r>
                  <a:rPr lang="en-US" altLang="zh-TW"/>
                  <a:t>lines on a manifold </a:t>
                </a:r>
                <a:r>
                  <a:rPr lang="en-US" altLang="zh-TW" i="0">
                    <a:latin typeface="Cambria Math" panose="02040503050406030204" pitchFamily="18" charset="0"/>
                  </a:rPr>
                  <a:t>𝑀</a:t>
                </a:r>
                <a:r>
                  <a:rPr lang="en-US" altLang="zh-TW"/>
                  <a:t> (Temporal patterns</a:t>
                </a:r>
                <a:r>
                  <a:rPr lang="en-US" altLang="zh-TW" smtClean="0"/>
                  <a:t>)</a:t>
                </a:r>
                <a:endParaRPr lang="en-US" altLang="zh-TW" smtClean="0"/>
              </a:p>
              <a:p>
                <a:r>
                  <a:rPr lang="en-US" altLang="zh-TW" smtClean="0"/>
                  <a:t>Sampled uniformly with time stamp </a:t>
                </a:r>
                <a:r>
                  <a:rPr lang="zh-TW" altLang="en-US" i="0" smtClean="0">
                    <a:latin typeface="Cambria Math" panose="02040503050406030204" pitchFamily="18" charset="0"/>
                    <a:ea typeface="Cambria Math" panose="02040503050406030204" pitchFamily="18" charset="0"/>
                  </a:rPr>
                  <a:t>𝛿</a:t>
                </a:r>
                <a:r>
                  <a:rPr lang="en-US" altLang="zh-TW" i="0">
                    <a:latin typeface="Cambria Math" panose="02040503050406030204" pitchFamily="18" charset="0"/>
                    <a:ea typeface="Cambria Math" panose="02040503050406030204" pitchFamily="18" charset="0"/>
                  </a:rPr>
                  <a:t>𝑡</a:t>
                </a:r>
                <a:endParaRPr lang="en-US" altLang="zh-TW" smtClean="0"/>
              </a:p>
              <a:p>
                <a:r>
                  <a:rPr lang="en-US" altLang="zh-TW" smtClean="0"/>
                  <a:t>https://github.com/aj-cloete/pssa/blob/master/Singular%20Spectrum%20Analysis%20Example.ipynb</a:t>
                </a:r>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16</a:t>
            </a:fld>
            <a:endParaRPr lang="zh-TW" altLang="en-US"/>
          </a:p>
        </p:txBody>
      </p:sp>
    </p:spTree>
    <p:extLst>
      <p:ext uri="{BB962C8B-B14F-4D97-AF65-F5344CB8AC3E}">
        <p14:creationId xmlns:p14="http://schemas.microsoft.com/office/powerpoint/2010/main" val="175599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𝑙</m:t>
                      </m:r>
                    </m:oMath>
                  </m:oMathPara>
                </a14:m>
                <a:endParaRPr lang="en-US" altLang="zh-TW" smtClean="0"/>
              </a:p>
              <a:p>
                <a:r>
                  <a:rPr lang="en-US" altLang="zh-TW" smtClean="0"/>
                  <a:t>Column </a:t>
                </a:r>
                <a:r>
                  <a:rPr lang="en-US" altLang="zh-TW" smtClean="0"/>
                  <a:t>averages</a:t>
                </a:r>
              </a:p>
              <a:p>
                <a:endParaRPr lang="en-US" altLang="zh-TW" smtClean="0"/>
              </a:p>
              <a:p>
                <a14:m>
                  <m:oMathPara xmlns:m="http://schemas.openxmlformats.org/officeDocument/2006/math">
                    <m:oMathParaPr>
                      <m:jc m:val="centerGroup"/>
                    </m:oMathParaPr>
                    <m:oMath xmlns:m="http://schemas.openxmlformats.org/officeDocument/2006/math">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r>
                            <a:rPr lang="zh-TW" altLang="en-US" b="0" i="1" smtClean="0">
                              <a:latin typeface="Cambria Math" panose="02040503050406030204" pitchFamily="18" charset="0"/>
                              <a:ea typeface="Cambria Math" panose="02040503050406030204" pitchFamily="18" charset="0"/>
                            </a:rPr>
                            <m:t>𝜏</m:t>
                          </m:r>
                        </m:sub>
                        <m:sup/>
                        <m:e>
                          <m:r>
                            <a:rPr lang="zh-TW" altLang="en-US" i="1">
                              <a:latin typeface="Cambria Math" panose="02040503050406030204" pitchFamily="18" charset="0"/>
                            </a:rPr>
                            <m:t>𝜇</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e>
                      </m:nary>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𝜑</m:t>
                          </m:r>
                        </m:e>
                        <m:sub>
                          <m:r>
                            <a:rPr lang="en-US" altLang="zh-TW" b="0" i="1" smtClean="0">
                              <a:latin typeface="Cambria Math" panose="02040503050406030204" pitchFamily="18" charset="0"/>
                            </a:rPr>
                            <m:t>𝑗</m:t>
                          </m:r>
                        </m:sub>
                      </m:sSub>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oMath>
                  </m:oMathPara>
                </a14:m>
                <a:endParaRPr lang="en-US" altLang="zh-TW" smtClean="0"/>
              </a:p>
              <a:p>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en-US" altLang="zh-TW" i="1">
                              <a:latin typeface="Cambria Math" panose="02040503050406030204" pitchFamily="18" charset="0"/>
                            </a:rPr>
                            <m:t>𝐴</m:t>
                          </m:r>
                        </m:e>
                        <m:sub>
                          <m:r>
                            <a:rPr lang="en-US" altLang="zh-TW" i="1">
                              <a:latin typeface="Cambria Math" panose="02040503050406030204" pitchFamily="18" charset="0"/>
                            </a:rPr>
                            <m:t>𝑖𝑗</m:t>
                          </m:r>
                        </m:sub>
                        <m:sup>
                          <m:r>
                            <a:rPr lang="en-US" altLang="zh-TW" i="1">
                              <a:latin typeface="Cambria Math" panose="02040503050406030204" pitchFamily="18" charset="0"/>
                            </a:rPr>
                            <m:t>𝑙</m:t>
                          </m:r>
                        </m:sup>
                      </m:sSubSup>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𝑟</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𝑖𝑘</m:t>
                              </m:r>
                            </m:sub>
                          </m:sSub>
                          <m:sSubSup>
                            <m:sSubSupPr>
                              <m:ctrlPr>
                                <a:rPr lang="en-US" altLang="zh-TW" b="0" i="1" smtClean="0">
                                  <a:latin typeface="Cambria Math" panose="02040503050406030204" pitchFamily="18" charset="0"/>
                                </a:rPr>
                              </m:ctrlPr>
                            </m:sSubSupPr>
                            <m:e>
                              <m:r>
                                <a:rPr lang="zh-TW" altLang="en-US" b="0" i="1" smtClean="0">
                                  <a:latin typeface="Cambria Math" panose="02040503050406030204" pitchFamily="18" charset="0"/>
                                </a:rPr>
                                <m:t>𝜎</m:t>
                              </m:r>
                            </m:e>
                            <m:sub>
                              <m:r>
                                <a:rPr lang="en-US" altLang="zh-TW" b="0" i="1" smtClean="0">
                                  <a:latin typeface="Cambria Math" panose="02040503050406030204" pitchFamily="18" charset="0"/>
                                </a:rPr>
                                <m:t>𝑘</m:t>
                              </m:r>
                            </m:sub>
                            <m:sup>
                              <m:r>
                                <a:rPr lang="en-US" altLang="zh-TW" b="0" i="1" smtClean="0">
                                  <a:latin typeface="Cambria Math" panose="02040503050406030204" pitchFamily="18" charset="0"/>
                                </a:rPr>
                                <m:t>𝑙</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𝑗𝑘</m:t>
                              </m:r>
                            </m:sub>
                          </m:sSub>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𝑟</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min</m:t>
                          </m:r>
                        </m:fName>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𝑙</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e>
                          </m:d>
                        </m:e>
                      </m:func>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𝑙</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𝑖𝑘</m:t>
                              </m:r>
                            </m:sub>
                          </m:sSub>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𝜑</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e>
                      </m:nary>
                    </m:oMath>
                  </m:oMathPara>
                </a14:m>
                <a:endParaRPr lang="zh-TW" altLang="en-US"/>
              </a:p>
            </p:txBody>
          </p:sp>
        </mc:Choice>
        <mc:Fallback xmlns="">
          <p:sp>
            <p:nvSpPr>
              <p:cNvPr id="3" name="備忘稿版面配置區 2"/>
              <p:cNvSpPr>
                <a:spLocks noGrp="1"/>
              </p:cNvSpPr>
              <p:nvPr>
                <p:ph type="body" idx="1"/>
              </p:nvPr>
            </p:nvSpPr>
            <p:spPr/>
            <p:txBody>
              <a:bodyPr/>
              <a:lstStyle/>
              <a:p>
                <a:r>
                  <a:rPr lang="en-US" altLang="zh-TW" b="0" i="0" smtClean="0">
                    <a:latin typeface="Cambria Math" panose="02040503050406030204" pitchFamily="18" charset="0"/>
                  </a:rPr>
                  <a:t>𝑛</a:t>
                </a:r>
                <a:r>
                  <a:rPr lang="en-US" altLang="zh-TW" b="0" i="0" smtClean="0">
                    <a:latin typeface="Cambria Math" panose="02040503050406030204" pitchFamily="18" charset="0"/>
                    <a:ea typeface="Cambria Math" panose="02040503050406030204" pitchFamily="18" charset="0"/>
                  </a:rPr>
                  <a:t>×</a:t>
                </a:r>
                <a:r>
                  <a:rPr lang="en-US" altLang="zh-TW" b="0" i="0" smtClean="0">
                    <a:latin typeface="Cambria Math" panose="02040503050406030204" pitchFamily="18" charset="0"/>
                    <a:ea typeface="Cambria Math" panose="02040503050406030204" pitchFamily="18" charset="0"/>
                  </a:rPr>
                  <a:t>𝑙</a:t>
                </a:r>
                <a:endParaRPr lang="en-US" altLang="zh-TW" smtClean="0"/>
              </a:p>
              <a:p>
                <a:r>
                  <a:rPr lang="en-US" altLang="zh-TW" smtClean="0"/>
                  <a:t>Column averages</a:t>
                </a:r>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17</a:t>
            </a:fld>
            <a:endParaRPr lang="zh-TW" altLang="en-US"/>
          </a:p>
        </p:txBody>
      </p:sp>
    </p:spTree>
    <p:extLst>
      <p:ext uri="{BB962C8B-B14F-4D97-AF65-F5344CB8AC3E}">
        <p14:creationId xmlns:p14="http://schemas.microsoft.com/office/powerpoint/2010/main" val="97730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zh-TW" altLang="en-US" i="1" smtClean="0">
                        <a:latin typeface="Cambria Math" panose="02040503050406030204" pitchFamily="18" charset="0"/>
                      </a:rPr>
                      <m:t>𝜇</m:t>
                    </m:r>
                    <m:r>
                      <a:rPr lang="en-US" altLang="zh-TW" b="0" i="1" smtClean="0">
                        <a:latin typeface="Cambria Math" panose="02040503050406030204" pitchFamily="18" charset="0"/>
                      </a:rPr>
                      <m:t>=</m:t>
                    </m:r>
                    <m:r>
                      <a:rPr lang="en-US" altLang="zh-TW" b="0" i="1" smtClean="0">
                        <a:latin typeface="Cambria Math" panose="02040503050406030204" pitchFamily="18" charset="0"/>
                      </a:rPr>
                      <m:t>𝑃</m:t>
                    </m:r>
                    <m:r>
                      <a:rPr lang="zh-TW" altLang="en-US" i="1">
                        <a:latin typeface="Cambria Math" panose="02040503050406030204" pitchFamily="18" charset="0"/>
                      </a:rPr>
                      <m:t>𝜇</m:t>
                    </m:r>
                  </m:oMath>
                </a14:m>
                <a:r>
                  <a:rPr lang="zh-TW" altLang="en-US" smtClean="0">
                    <a:latin typeface="+mn-lt"/>
                  </a:rPr>
                  <a:t> </a:t>
                </a:r>
                <a:r>
                  <a:rPr lang="en-US" altLang="zh-TW" smtClean="0">
                    <a:latin typeface="+mn-lt"/>
                  </a:rPr>
                  <a:t>which can be calculated using degree matrix</a:t>
                </a:r>
                <a:endParaRPr lang="zh-TW" altLang="en-US">
                  <a:latin typeface="+mn-lt"/>
                </a:endParaRPr>
              </a:p>
              <a:p>
                <a:endParaRPr lang="zh-TW" altLang="en-US"/>
              </a:p>
            </p:txBody>
          </p:sp>
        </mc:Choice>
        <mc:Fallback xmlns="">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i="0" smtClean="0">
                    <a:latin typeface="Cambria Math" panose="02040503050406030204" pitchFamily="18" charset="0"/>
                  </a:rPr>
                  <a:t>𝜇</a:t>
                </a:r>
                <a:r>
                  <a:rPr lang="en-US" altLang="zh-TW" b="0" i="0" smtClean="0">
                    <a:latin typeface="Cambria Math" panose="02040503050406030204" pitchFamily="18" charset="0"/>
                  </a:rPr>
                  <a:t>=𝑃</a:t>
                </a:r>
                <a:r>
                  <a:rPr lang="zh-TW" altLang="en-US" i="0">
                    <a:latin typeface="Cambria Math" panose="02040503050406030204" pitchFamily="18" charset="0"/>
                  </a:rPr>
                  <a:t>𝜇</a:t>
                </a:r>
                <a:r>
                  <a:rPr lang="zh-TW" altLang="en-US" smtClean="0">
                    <a:latin typeface="+mn-lt"/>
                  </a:rPr>
                  <a:t> </a:t>
                </a:r>
                <a:r>
                  <a:rPr lang="en-US" altLang="zh-TW" smtClean="0">
                    <a:latin typeface="+mn-lt"/>
                  </a:rPr>
                  <a:t>which can be calculated using degree matrix</a:t>
                </a:r>
                <a:endParaRPr lang="zh-TW" altLang="en-US">
                  <a:latin typeface="+mn-lt"/>
                </a:endParaRPr>
              </a:p>
              <a:p>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18</a:t>
            </a:fld>
            <a:endParaRPr lang="zh-TW" altLang="en-US"/>
          </a:p>
        </p:txBody>
      </p:sp>
    </p:spTree>
    <p:extLst>
      <p:ext uri="{BB962C8B-B14F-4D97-AF65-F5344CB8AC3E}">
        <p14:creationId xmlns:p14="http://schemas.microsoft.com/office/powerpoint/2010/main" val="214407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mtClean="0"/>
                  <a:t>https://en.wikipedia.org/wiki/N-sphere</a:t>
                </a:r>
              </a:p>
              <a:p>
                <a:r>
                  <a:rPr lang="en-US" altLang="zh-TW" smtClean="0"/>
                  <a:t>Shannon angle </a:t>
                </a: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𝑅𝑒𝑠</m:t>
                        </m:r>
                      </m:num>
                      <m:den>
                        <m:r>
                          <a:rPr lang="en-US" altLang="zh-TW" b="0" i="1" smtClean="0">
                            <a:latin typeface="Cambria Math" panose="02040503050406030204" pitchFamily="18" charset="0"/>
                          </a:rPr>
                          <m:t>𝐷𝑖𝑎𝑚𝑒𝑡𝑒𝑟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𝑚𝑜𝑙𝑒𝑐𝑢𝑙𝑒</m:t>
                        </m:r>
                      </m:den>
                    </m:f>
                  </m:oMath>
                </a14:m>
                <a:endParaRPr lang="zh-TW" altLang="en-US"/>
              </a:p>
            </p:txBody>
          </p:sp>
        </mc:Choice>
        <mc:Fallback xmlns="">
          <p:sp>
            <p:nvSpPr>
              <p:cNvPr id="3" name="備忘稿版面配置區 2"/>
              <p:cNvSpPr>
                <a:spLocks noGrp="1"/>
              </p:cNvSpPr>
              <p:nvPr>
                <p:ph type="body" idx="1"/>
              </p:nvPr>
            </p:nvSpPr>
            <p:spPr/>
            <p:txBody>
              <a:bodyPr/>
              <a:lstStyle/>
              <a:p>
                <a:r>
                  <a:rPr lang="en-US" altLang="zh-TW" smtClean="0"/>
                  <a:t>https://en.wikipedia.org/wiki/N-sphere</a:t>
                </a:r>
              </a:p>
              <a:p>
                <a:r>
                  <a:rPr lang="en-US" altLang="zh-TW" smtClean="0"/>
                  <a:t>Shannon angle </a:t>
                </a:r>
                <a:r>
                  <a:rPr lang="en-US" altLang="zh-TW" b="0" i="0" smtClean="0">
                    <a:latin typeface="Cambria Math" panose="02040503050406030204" pitchFamily="18" charset="0"/>
                  </a:rPr>
                  <a:t>𝑅𝑒𝑠/(𝐷𝑖𝑎𝑚𝑒𝑡𝑒𝑟 𝑜𝑓 𝑚𝑜𝑙𝑒𝑐𝑢𝑙𝑒)</a:t>
                </a:r>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19</a:t>
            </a:fld>
            <a:endParaRPr lang="zh-TW" altLang="en-US"/>
          </a:p>
        </p:txBody>
      </p:sp>
    </p:spTree>
    <p:extLst>
      <p:ext uri="{BB962C8B-B14F-4D97-AF65-F5344CB8AC3E}">
        <p14:creationId xmlns:p14="http://schemas.microsoft.com/office/powerpoint/2010/main" val="2899758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Assume same conformational spectrum observed in all PDs</a:t>
            </a:r>
          </a:p>
          <a:p>
            <a:pPr lvl="1"/>
            <a:r>
              <a:rPr lang="en-US" altLang="zh-TW" smtClean="0"/>
              <a:t>Reasonable, since same system is being viewed in all PDs</a:t>
            </a:r>
          </a:p>
          <a:p>
            <a:r>
              <a:rPr lang="en-US" altLang="zh-TW" smtClean="0"/>
              <a:t>Remove metric inhomogeneity by equalizing histograms</a:t>
            </a:r>
          </a:p>
          <a:p>
            <a:pPr lvl="1"/>
            <a:r>
              <a:rPr lang="en-US" altLang="zh-TW" smtClean="0"/>
              <a:t>In different projection directions</a:t>
            </a:r>
          </a:p>
          <a:p>
            <a:pPr lvl="1"/>
            <a:r>
              <a:rPr lang="en-US" altLang="zh-TW" smtClean="0"/>
              <a:t>Universal parameterization of conformational metric</a:t>
            </a:r>
          </a:p>
          <a:p>
            <a:pPr lvl="1"/>
            <a:endParaRPr lang="en-US" altLang="zh-TW" smtClean="0"/>
          </a:p>
          <a:p>
            <a:pPr lvl="1"/>
            <a:r>
              <a:rPr lang="en-US" altLang="zh-TW" smtClean="0"/>
              <a:t>	Polar</a:t>
            </a:r>
            <a:r>
              <a:rPr lang="en-US" altLang="zh-TW" baseline="0" smtClean="0"/>
              <a:t> coordinate</a:t>
            </a:r>
          </a:p>
          <a:p>
            <a:pPr lvl="1"/>
            <a:endParaRPr lang="en-US" altLang="zh-TW" baseline="0" smtClean="0"/>
          </a:p>
          <a:p>
            <a:r>
              <a:rPr lang="en-US" altLang="zh-TW" sz="1200" b="0" i="0" u="none" strike="noStrike" kern="1200" baseline="0" smtClean="0">
                <a:solidFill>
                  <a:schemeClr val="tx1"/>
                </a:solidFill>
                <a:latin typeface="+mn-lt"/>
                <a:ea typeface="+mn-ea"/>
                <a:cs typeface="+mn-cs"/>
              </a:rPr>
              <a:t>with ΔG denoting the change in the</a:t>
            </a:r>
          </a:p>
          <a:p>
            <a:r>
              <a:rPr lang="en-US" altLang="zh-TW" sz="1200" b="0" i="0" u="none" strike="noStrike" kern="1200" baseline="0" smtClean="0">
                <a:solidFill>
                  <a:schemeClr val="tx1"/>
                </a:solidFill>
                <a:latin typeface="+mn-lt"/>
                <a:ea typeface="+mn-ea"/>
                <a:cs typeface="+mn-cs"/>
              </a:rPr>
              <a:t>Gibbs free energy, k</a:t>
            </a:r>
            <a:r>
              <a:rPr lang="en-US" altLang="zh-TW" sz="800" b="0" i="0" u="none" strike="noStrike" kern="1200" baseline="0" smtClean="0">
                <a:solidFill>
                  <a:schemeClr val="tx1"/>
                </a:solidFill>
                <a:latin typeface="+mn-lt"/>
                <a:ea typeface="+mn-ea"/>
                <a:cs typeface="+mn-cs"/>
              </a:rPr>
              <a:t>B </a:t>
            </a:r>
            <a:r>
              <a:rPr lang="en-US" altLang="zh-TW" sz="1200" b="0" i="0" u="none" strike="noStrike" kern="1200" baseline="0" smtClean="0">
                <a:solidFill>
                  <a:schemeClr val="tx1"/>
                </a:solidFill>
                <a:latin typeface="+mn-lt"/>
                <a:ea typeface="+mn-ea"/>
                <a:cs typeface="+mn-cs"/>
              </a:rPr>
              <a:t>the Boltzmann constant, and T the temperature.</a:t>
            </a:r>
            <a:endParaRPr lang="en-US" altLang="zh-TW" smtClean="0"/>
          </a:p>
          <a:p>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22</a:t>
            </a:fld>
            <a:endParaRPr lang="zh-TW" altLang="en-US"/>
          </a:p>
        </p:txBody>
      </p:sp>
    </p:spTree>
    <p:extLst>
      <p:ext uri="{BB962C8B-B14F-4D97-AF65-F5344CB8AC3E}">
        <p14:creationId xmlns:p14="http://schemas.microsoft.com/office/powerpoint/2010/main" val="3909852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Ensure that we are summing over corresponding conformation occupancies from all PDs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mtClean="0"/>
              <a:t>Propogation of coordinate across angular space is an issue</a:t>
            </a:r>
          </a:p>
          <a:p>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23</a:t>
            </a:fld>
            <a:endParaRPr lang="zh-TW" altLang="en-US"/>
          </a:p>
        </p:txBody>
      </p:sp>
    </p:spTree>
    <p:extLst>
      <p:ext uri="{BB962C8B-B14F-4D97-AF65-F5344CB8AC3E}">
        <p14:creationId xmlns:p14="http://schemas.microsoft.com/office/powerpoint/2010/main" val="417998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smtClean="0">
                <a:solidFill>
                  <a:schemeClr val="tx1"/>
                </a:solidFill>
                <a:latin typeface="+mn-lt"/>
                <a:ea typeface="+mn-ea"/>
                <a:cs typeface="+mn-cs"/>
              </a:rPr>
              <a:t>We assume that, in a small neighbourhood (determined by K-nearest neighbours or points within a specified radius), the Euclidean distance is a good approximation</a:t>
            </a:r>
          </a:p>
          <a:p>
            <a:r>
              <a:rPr lang="en-US" altLang="zh-TW" sz="1200" b="0" i="0" u="none" strike="noStrike" kern="1200" baseline="0" smtClean="0">
                <a:solidFill>
                  <a:schemeClr val="tx1"/>
                </a:solidFill>
                <a:latin typeface="+mn-lt"/>
                <a:ea typeface="+mn-ea"/>
                <a:cs typeface="+mn-cs"/>
              </a:rPr>
              <a:t>for the geodesic distance. </a:t>
            </a:r>
          </a:p>
          <a:p>
            <a:endParaRPr lang="en-US" altLang="zh-TW" sz="1200" b="0" i="0" u="none" strike="noStrike" kern="1200" baseline="0" smtClean="0">
              <a:solidFill>
                <a:schemeClr val="tx1"/>
              </a:solidFill>
              <a:latin typeface="+mn-lt"/>
              <a:ea typeface="+mn-ea"/>
              <a:cs typeface="+mn-cs"/>
            </a:endParaRPr>
          </a:p>
          <a:p>
            <a:r>
              <a:rPr lang="en-US" altLang="zh-TW" sz="1200" b="0" i="0" u="none" strike="noStrike" kern="1200" baseline="0" smtClean="0">
                <a:solidFill>
                  <a:schemeClr val="tx1"/>
                </a:solidFill>
                <a:latin typeface="+mn-lt"/>
                <a:ea typeface="+mn-ea"/>
                <a:cs typeface="+mn-cs"/>
              </a:rPr>
              <a:t>For points further apart, the geodesic distance is approximated as the sum of Euclidean distances along the shortest connecting path. </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26</a:t>
            </a:fld>
            <a:endParaRPr lang="zh-TW" altLang="en-US"/>
          </a:p>
        </p:txBody>
      </p:sp>
    </p:spTree>
    <p:extLst>
      <p:ext uri="{BB962C8B-B14F-4D97-AF65-F5344CB8AC3E}">
        <p14:creationId xmlns:p14="http://schemas.microsoft.com/office/powerpoint/2010/main" val="421667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smtClean="0">
                <a:solidFill>
                  <a:schemeClr val="tx1"/>
                </a:solidFill>
                <a:effectLst/>
                <a:latin typeface="+mn-lt"/>
                <a:ea typeface="+mn-ea"/>
                <a:cs typeface="+mn-cs"/>
              </a:rPr>
              <a:t>iron-storing protein called ferritin (termed apoferritin in the absence of metals) </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2</a:t>
            </a:fld>
            <a:endParaRPr lang="zh-TW" altLang="en-US"/>
          </a:p>
        </p:txBody>
      </p:sp>
    </p:spTree>
    <p:extLst>
      <p:ext uri="{BB962C8B-B14F-4D97-AF65-F5344CB8AC3E}">
        <p14:creationId xmlns:p14="http://schemas.microsoft.com/office/powerpoint/2010/main" val="3346592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lvl="1"/>
            <a:r>
              <a:rPr lang="en-US" altLang="zh-TW" smtClean="0"/>
              <a:t>In Situ Structural Biology</a:t>
            </a:r>
          </a:p>
          <a:p>
            <a:pPr lvl="2"/>
            <a:r>
              <a:rPr lang="en-US" altLang="zh-TW" smtClean="0"/>
              <a:t>Challenging</a:t>
            </a:r>
            <a:endParaRPr lang="zh-TW" altLang="en-US" smtClean="0"/>
          </a:p>
          <a:p>
            <a:endParaRPr lang="en-US" altLang="zh-TW" smtClean="0"/>
          </a:p>
          <a:p>
            <a:endParaRPr lang="en-US" altLang="zh-TW" smtClean="0"/>
          </a:p>
          <a:p>
            <a:r>
              <a:rPr lang="en-US" altLang="zh-TW" smtClean="0"/>
              <a:t>https</a:t>
            </a:r>
            <a:r>
              <a:rPr lang="en-US" altLang="zh-TW" smtClean="0"/>
              <a:t>://deepmind.com/blog/article/alphafold-a-solution-to-a-50-year-old-grand-challenge-in-biology</a:t>
            </a:r>
          </a:p>
          <a:p>
            <a:r>
              <a:rPr lang="en-US" altLang="zh-TW" smtClean="0"/>
              <a:t>https://www.blopig.com/blog/2020/12/casp14-what-google-deepminds-alphafold-2-really-achieved-and-what-it-means-for-protein-folding-biology-and-bioinformatics/</a:t>
            </a:r>
          </a:p>
          <a:p>
            <a:r>
              <a:rPr lang="en-US" altLang="zh-TW" smtClean="0"/>
              <a:t>https://moalquraishi.wordpress.com/2020/12/08/alphafold2-casp14-it-feels-like-ones-child-has-left-home/#s4.1</a:t>
            </a:r>
          </a:p>
          <a:p>
            <a:endParaRPr lang="en-US" altLang="zh-TW" smtClean="0"/>
          </a:p>
          <a:p>
            <a:r>
              <a:rPr lang="en-US" altLang="zh-TW" sz="1200" b="0" i="0" kern="1200" smtClean="0">
                <a:solidFill>
                  <a:schemeClr val="tx1"/>
                </a:solidFill>
                <a:effectLst/>
                <a:latin typeface="+mn-lt"/>
                <a:ea typeface="+mn-ea"/>
                <a:cs typeface="+mn-cs"/>
              </a:rPr>
              <a:t>our understanding of the many diseases </a:t>
            </a:r>
            <a:r>
              <a:rPr lang="en-US" altLang="zh-TW" sz="1200" b="0" i="0" kern="1200" smtClean="0">
                <a:solidFill>
                  <a:schemeClr val="tx1"/>
                </a:solidFill>
                <a:effectLst/>
                <a:latin typeface="+mn-lt"/>
                <a:ea typeface="+mn-ea"/>
                <a:cs typeface="+mn-cs"/>
                <a:hlinkClick r:id="rId3"/>
              </a:rPr>
              <a:t>where misfolding is a cause or a terrible consequence</a:t>
            </a:r>
            <a:r>
              <a:rPr lang="en-US" altLang="zh-TW" sz="1200" b="0" i="0" kern="1200" smtClean="0">
                <a:solidFill>
                  <a:schemeClr val="tx1"/>
                </a:solidFill>
                <a:effectLst/>
                <a:latin typeface="+mn-lt"/>
                <a:ea typeface="+mn-ea"/>
                <a:cs typeface="+mn-cs"/>
              </a:rPr>
              <a:t>. The success of AlphaFold 2 might provide us with some insight, if we can analyse how the neural network infers the folded structure </a:t>
            </a:r>
            <a:endParaRPr lang="en-US" altLang="zh-TW" smtClean="0"/>
          </a:p>
          <a:p>
            <a:r>
              <a:rPr lang="en-US" altLang="zh-TW" smtClean="0"/>
              <a:t>Primary structure, Secondary structure</a:t>
            </a:r>
          </a:p>
          <a:p>
            <a:r>
              <a:rPr lang="en-US" altLang="zh-TW" smtClean="0"/>
              <a:t>3-4A In situ</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mtClean="0"/>
              <a:t>But proteins are much more — and the crystal structure doesn’t necessarily tell us the whole story (</a:t>
            </a:r>
            <a:r>
              <a:rPr lang="en-US" altLang="zh-TW" sz="1200" b="0" i="0" kern="1200" smtClean="0">
                <a:solidFill>
                  <a:schemeClr val="tx1"/>
                </a:solidFill>
                <a:effectLst/>
                <a:latin typeface="+mn-lt"/>
                <a:ea typeface="+mn-ea"/>
                <a:cs typeface="+mn-cs"/>
              </a:rPr>
              <a:t> The model was trained on the Protein Data Bank, </a:t>
            </a:r>
            <a:r>
              <a:rPr lang="en-US" altLang="zh-TW" sz="1200" b="0" i="1" kern="1200" smtClean="0">
                <a:solidFill>
                  <a:schemeClr val="tx1"/>
                </a:solidFill>
                <a:effectLst/>
                <a:latin typeface="+mn-lt"/>
                <a:ea typeface="+mn-ea"/>
                <a:cs typeface="+mn-cs"/>
              </a:rPr>
              <a:t>which has a well-known bias towards proteins that are easy to crystallize. </a:t>
            </a:r>
            <a:r>
              <a:rPr lang="en-US" altLang="zh-TW" smtClean="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smtClean="0">
                <a:solidFill>
                  <a:schemeClr val="tx1"/>
                </a:solidFill>
                <a:effectLst/>
                <a:latin typeface="+mn-lt"/>
                <a:ea typeface="+mn-ea"/>
                <a:cs typeface="+mn-cs"/>
              </a:rPr>
              <a:t>Furthermore, since AlphaFold takes a multiple sequence alignment as input, it remains to be seen if it can tackle problems where these are shallow or not very informative, as happens for example in the very important problem of protein design, in mutated sequences or sometimes in antibody sequences.</a:t>
            </a:r>
            <a:endParaRPr lang="zh-TW" altLang="en-US" smtClean="0"/>
          </a:p>
          <a:p>
            <a:endParaRPr lang="en-US" altLang="zh-TW" smtClean="0"/>
          </a:p>
          <a:p>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3</a:t>
            </a:fld>
            <a:endParaRPr lang="zh-TW" altLang="en-US"/>
          </a:p>
        </p:txBody>
      </p:sp>
    </p:spTree>
    <p:extLst>
      <p:ext uri="{BB962C8B-B14F-4D97-AF65-F5344CB8AC3E}">
        <p14:creationId xmlns:p14="http://schemas.microsoft.com/office/powerpoint/2010/main" val="3500829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A44A3A5-D059-430C-B967-3F0F3E234F99}" type="slidenum">
              <a:rPr lang="zh-TW" altLang="en-US" smtClean="0"/>
              <a:t>5</a:t>
            </a:fld>
            <a:endParaRPr lang="zh-TW" altLang="en-US"/>
          </a:p>
        </p:txBody>
      </p:sp>
    </p:spTree>
    <p:extLst>
      <p:ext uri="{BB962C8B-B14F-4D97-AF65-F5344CB8AC3E}">
        <p14:creationId xmlns:p14="http://schemas.microsoft.com/office/powerpoint/2010/main" val="328303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smtClean="0">
                <a:solidFill>
                  <a:schemeClr val="tx1"/>
                </a:solidFill>
                <a:latin typeface="+mn-lt"/>
                <a:ea typeface="+mn-ea"/>
                <a:cs typeface="+mn-cs"/>
              </a:rPr>
              <a:t>k-nearest neighbor (kNN) graphs combine both worlds by connecting each vertex only to</a:t>
            </a:r>
          </a:p>
          <a:p>
            <a:r>
              <a:rPr lang="en-US" altLang="zh-TW" sz="1200" b="0" i="0" u="none" strike="noStrike" kern="1200" baseline="0" smtClean="0">
                <a:solidFill>
                  <a:schemeClr val="tx1"/>
                </a:solidFill>
                <a:latin typeface="+mn-lt"/>
                <a:ea typeface="+mn-ea"/>
                <a:cs typeface="+mn-cs"/>
              </a:rPr>
              <a:t>its k-nearest neighbors. If one needs a symmetric weight matrix one may either ignore the</a:t>
            </a:r>
          </a:p>
          <a:p>
            <a:r>
              <a:rPr lang="en-US" altLang="zh-TW" sz="1200" b="0" i="0" u="none" strike="noStrike" kern="1200" baseline="0" smtClean="0">
                <a:solidFill>
                  <a:schemeClr val="tx1"/>
                </a:solidFill>
                <a:latin typeface="+mn-lt"/>
                <a:ea typeface="+mn-ea"/>
                <a:cs typeface="+mn-cs"/>
              </a:rPr>
              <a:t>asymmetry of the neighborhood relation by adding an edge in both directions or only include</a:t>
            </a:r>
          </a:p>
          <a:p>
            <a:r>
              <a:rPr lang="en-US" altLang="zh-TW" sz="1200" b="0" i="0" u="none" strike="noStrike" kern="1200" baseline="0" smtClean="0">
                <a:solidFill>
                  <a:schemeClr val="tx1"/>
                </a:solidFill>
                <a:latin typeface="+mn-lt"/>
                <a:ea typeface="+mn-ea"/>
                <a:cs typeface="+mn-cs"/>
              </a:rPr>
              <a:t>mutual neighbors.</a:t>
            </a:r>
          </a:p>
          <a:p>
            <a:endParaRPr lang="en-US" altLang="zh-TW" sz="1200" b="0" i="0" u="none" strike="noStrike" kern="1200" baseline="0" smtClean="0">
              <a:solidFill>
                <a:schemeClr val="tx1"/>
              </a:solidFill>
              <a:latin typeface="+mn-lt"/>
              <a:ea typeface="+mn-ea"/>
              <a:cs typeface="+mn-cs"/>
            </a:endParaRPr>
          </a:p>
          <a:p>
            <a:r>
              <a:rPr lang="en-US" altLang="zh-TW" sz="1200" b="0" i="0" u="none" strike="noStrike" kern="1200" baseline="0" smtClean="0">
                <a:solidFill>
                  <a:schemeClr val="tx1"/>
                </a:solidFill>
                <a:latin typeface="+mn-lt"/>
                <a:ea typeface="+mn-ea"/>
                <a:cs typeface="+mn-cs"/>
              </a:rPr>
              <a:t>Similarity graph also called adjacency graph, if it only indicates an edge by binary values.</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8</a:t>
            </a:fld>
            <a:endParaRPr lang="zh-TW" altLang="en-US"/>
          </a:p>
        </p:txBody>
      </p:sp>
    </p:spTree>
    <p:extLst>
      <p:ext uri="{BB962C8B-B14F-4D97-AF65-F5344CB8AC3E}">
        <p14:creationId xmlns:p14="http://schemas.microsoft.com/office/powerpoint/2010/main" val="208165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Number of connected component</a:t>
            </a:r>
            <a:r>
              <a:rPr lang="en-US" altLang="zh-TW" baseline="0" dirty="0" smtClean="0"/>
              <a:t> and spectrum </a:t>
            </a:r>
            <a:r>
              <a:rPr lang="en-US" altLang="zh-TW" baseline="0" smtClean="0"/>
              <a:t>of L</a:t>
            </a:r>
          </a:p>
          <a:p>
            <a:r>
              <a:rPr lang="en-US" altLang="zh-TW" baseline="0" smtClean="0"/>
              <a:t>L </a:t>
            </a:r>
            <a:r>
              <a:rPr lang="en-US" altLang="zh-TW" sz="1200" b="0" i="1" kern="1200" smtClean="0">
                <a:solidFill>
                  <a:schemeClr val="tx1"/>
                </a:solidFill>
                <a:effectLst/>
                <a:latin typeface="+mn-lt"/>
                <a:ea typeface="+mn-ea"/>
                <a:cs typeface="+mn-cs"/>
              </a:rPr>
              <a:t>is a </a:t>
            </a:r>
            <a:r>
              <a:rPr lang="en-US" altLang="zh-TW" sz="1200" b="0" i="1" u="none" strike="noStrike" kern="1200" smtClean="0">
                <a:solidFill>
                  <a:schemeClr val="tx1"/>
                </a:solidFill>
                <a:effectLst/>
                <a:latin typeface="+mn-lt"/>
                <a:ea typeface="+mn-ea"/>
                <a:cs typeface="+mn-cs"/>
                <a:hlinkClick r:id="rId3" tooltip="Matrix (mathematics)"/>
              </a:rPr>
              <a:t>matrix</a:t>
            </a:r>
            <a:r>
              <a:rPr lang="en-US" altLang="zh-TW" sz="1200" b="0" i="1" kern="1200" smtClean="0">
                <a:solidFill>
                  <a:schemeClr val="tx1"/>
                </a:solidFill>
                <a:effectLst/>
                <a:latin typeface="+mn-lt"/>
                <a:ea typeface="+mn-ea"/>
                <a:cs typeface="+mn-cs"/>
              </a:rPr>
              <a:t> representation of a </a:t>
            </a:r>
            <a:r>
              <a:rPr lang="en-US" altLang="zh-TW" sz="1200" b="0" i="1" u="none" strike="noStrike" kern="1200" smtClean="0">
                <a:solidFill>
                  <a:schemeClr val="tx1"/>
                </a:solidFill>
                <a:effectLst/>
                <a:latin typeface="+mn-lt"/>
                <a:ea typeface="+mn-ea"/>
                <a:cs typeface="+mn-cs"/>
                <a:hlinkClick r:id="rId4"/>
              </a:rPr>
              <a:t>graph</a:t>
            </a:r>
            <a:r>
              <a:rPr lang="en-US" altLang="zh-TW" sz="1200" b="0" i="1" u="none" strike="noStrike" kern="1200" smtClean="0">
                <a:solidFill>
                  <a:schemeClr val="tx1"/>
                </a:solidFill>
                <a:effectLst/>
                <a:latin typeface="+mn-lt"/>
                <a:ea typeface="+mn-ea"/>
                <a:cs typeface="+mn-cs"/>
              </a:rPr>
              <a:t>, s</a:t>
            </a:r>
            <a:r>
              <a:rPr lang="en-US" altLang="zh-TW" baseline="0" smtClean="0"/>
              <a:t>panning tree, embedding, cut…</a:t>
            </a:r>
            <a:endParaRPr lang="zh-TW" altLang="en-US" dirty="0"/>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10</a:t>
            </a:fld>
            <a:endParaRPr lang="zh-TW" altLang="en-US"/>
          </a:p>
        </p:txBody>
      </p:sp>
    </p:spTree>
    <p:extLst>
      <p:ext uri="{BB962C8B-B14F-4D97-AF65-F5344CB8AC3E}">
        <p14:creationId xmlns:p14="http://schemas.microsoft.com/office/powerpoint/2010/main" val="1412898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normAutofit fontScale="92500" lnSpcReduction="10000"/>
              </a:bodyPr>
              <a:lstStyle/>
              <a:p>
                <a:r>
                  <a:rPr lang="en-US" altLang="zh-TW" sz="1200" b="0" i="0" u="none" strike="noStrike" kern="1200" baseline="0" smtClean="0">
                    <a:solidFill>
                      <a:schemeClr val="tx1"/>
                    </a:solidFill>
                    <a:latin typeface="+mn-lt"/>
                    <a:ea typeface="+mn-ea"/>
                    <a:cs typeface="+mn-cs"/>
                  </a:rPr>
                  <a:t>Where we constrained one degree of freedom by the additional constraint in order to remove an arbitrary scaling in the embedding. The larger dii, the more edges vertex i has and the more</a:t>
                </a:r>
              </a:p>
              <a:p>
                <a:r>
                  <a:rPr lang="en-US" altLang="zh-TW" sz="1200" b="0" i="0" u="none" strike="noStrike" kern="1200" baseline="0" smtClean="0">
                    <a:solidFill>
                      <a:schemeClr val="tx1"/>
                    </a:solidFill>
                    <a:latin typeface="+mn-lt"/>
                    <a:ea typeface="+mn-ea"/>
                    <a:cs typeface="+mn-cs"/>
                  </a:rPr>
                  <a:t>important it becomes for the minimization.  ytDy=1 -&gt; generalized eigenvalue problem</a:t>
                </a:r>
                <a:endParaRPr lang="en-US" altLang="zh-TW" smtClean="0"/>
              </a:p>
              <a:p>
                <a:endParaRPr lang="en-US" altLang="zh-TW" smtClean="0"/>
              </a:p>
              <a:p>
                <a:r>
                  <a:rPr lang="en-US" altLang="zh-TW" smtClean="0"/>
                  <a:t>Spectral clustering </a:t>
                </a:r>
                <a:r>
                  <a:rPr lang="en-US" altLang="zh-TW"/>
                  <a:t>on the un-normalized graph Laplacian has some undesirable properties, so </a:t>
                </a:r>
                <a:r>
                  <a:rPr lang="en-US" altLang="zh-TW" smtClean="0"/>
                  <a:t>use </a:t>
                </a:r>
                <a:r>
                  <a:rPr lang="en-US" altLang="zh-TW"/>
                  <a:t>one of the normalized Laplacians for </a:t>
                </a:r>
                <a:r>
                  <a:rPr lang="en-US" altLang="zh-TW" smtClean="0"/>
                  <a:t>clustering</a:t>
                </a:r>
                <a:endParaRPr lang="en-US" altLang="zh-TW"/>
              </a:p>
              <a:p>
                <a:pPr lvl="1"/>
                <a:r>
                  <a:rPr lang="en-US" altLang="zh-TW" smtClean="0"/>
                  <a:t>Use either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𝑟𝑤</m:t>
                        </m:r>
                      </m:sub>
                    </m:sSub>
                  </m:oMath>
                </a14:m>
                <a:r>
                  <a:rPr lang="zh-TW" altLang="en-US" smtClean="0"/>
                  <a:t> </a:t>
                </a:r>
                <a:r>
                  <a:rPr lang="en-US" altLang="zh-TW" smtClean="0"/>
                  <a:t>(</a:t>
                </a:r>
                <a:r>
                  <a:rPr lang="en-US" altLang="zh-TW"/>
                  <a:t>Laplacian Eigenmaps</a:t>
                </a:r>
                <a:r>
                  <a:rPr lang="en-US" altLang="zh-TW" smtClean="0"/>
                  <a:t>) 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b="0" i="1" smtClean="0">
                            <a:latin typeface="Cambria Math" panose="02040503050406030204" pitchFamily="18" charset="0"/>
                          </a:rPr>
                          <m:t>𝑠𝑦𝑚</m:t>
                        </m:r>
                      </m:sub>
                    </m:sSub>
                  </m:oMath>
                </a14:m>
                <a:endParaRPr lang="en-US" altLang="zh-TW" sz="1200" b="0" i="0" kern="1200" smtClean="0">
                  <a:solidFill>
                    <a:schemeClr val="tx1"/>
                  </a:solidFill>
                  <a:effectLst/>
                  <a:latin typeface="+mn-lt"/>
                  <a:ea typeface="+mn-ea"/>
                  <a:cs typeface="+mn-cs"/>
                </a:endParaRPr>
              </a:p>
              <a:p>
                <a:endParaRPr lang="en-US" altLang="zh-TW"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smtClean="0">
                    <a:solidFill>
                      <a:schemeClr val="tx1"/>
                    </a:solidFill>
                    <a:effectLst/>
                    <a:latin typeface="+mn-lt"/>
                    <a:ea typeface="+mn-ea"/>
                    <a:cs typeface="+mn-cs"/>
                  </a:rPr>
                  <a:t>You could even use the eigenvectors of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although you have to bear in mind that the eigenvalues of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differ from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although in that case the order of the eigenvectors are reversed, i.e. you want those associated with the largest eigenvalues, ignoring the top eigenvector (which is the constant eigenvector).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might even be preferable because it’s ever-so-slightly less work to calculate than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We’ll revisit the relationship between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and </a:t>
                </a:r>
                <a:r>
                  <a:rPr lang="en-US" altLang="zh-TW" sz="1200" b="0" i="0" u="none" strike="noStrike" kern="1200" smtClean="0">
                    <a:solidFill>
                      <a:schemeClr val="tx1"/>
                    </a:solidFill>
                    <a:effectLst/>
                    <a:latin typeface="+mn-lt"/>
                    <a:ea typeface="+mn-ea"/>
                    <a:cs typeface="+mn-cs"/>
                  </a:rPr>
                  <a:t>P</a:t>
                </a:r>
                <a:r>
                  <a:rPr lang="en-US" altLang="zh-TW" sz="1200" b="0" i="0" u="none" strike="noStrike" kern="1200" baseline="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when we talk about diffusion maps. </a:t>
                </a:r>
                <a:r>
                  <a:rPr lang="en-US" altLang="zh-TW" smtClean="0"/>
                  <a:t>If you want to reduce dimensions, use the second-smallest and third-smallest eigenvectors...</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The Laplacian Eigenmap paper demonstrates a connection between LE and LLE, in that LLE is approximately computing the eigenvectors of </a:t>
                </a:r>
                <a:r>
                  <a:rPr lang="en-US" altLang="zh-TW" sz="1200" b="0" i="0" u="none" strike="noStrike" kern="1200" smtClean="0">
                    <a:solidFill>
                      <a:schemeClr val="tx1"/>
                    </a:solidFill>
                    <a:effectLst/>
                    <a:latin typeface="+mn-lt"/>
                    <a:ea typeface="+mn-ea"/>
                    <a:cs typeface="+mn-cs"/>
                  </a:rPr>
                  <a:t>L^2</a:t>
                </a:r>
                <a:r>
                  <a:rPr lang="en-US" altLang="zh-TW" sz="1200" b="0" i="0" kern="1200" smtClean="0">
                    <a:solidFill>
                      <a:schemeClr val="tx1"/>
                    </a:solidFill>
                    <a:effectLst/>
                    <a:latin typeface="+mn-lt"/>
                    <a:ea typeface="+mn-ea"/>
                    <a:cs typeface="+mn-cs"/>
                  </a:rPr>
                  <a:t>, which has the same eigenvectors as </a:t>
                </a:r>
                <a:r>
                  <a:rPr lang="en-US" altLang="zh-TW" sz="1200" b="0" i="0" u="none" strike="noStrike" kern="1200" smtClean="0">
                    <a:solidFill>
                      <a:schemeClr val="tx1"/>
                    </a:solidFill>
                    <a:effectLst/>
                    <a:latin typeface="+mn-lt"/>
                    <a:ea typeface="+mn-ea"/>
                    <a:cs typeface="+mn-cs"/>
                  </a:rPr>
                  <a:t>L</a:t>
                </a:r>
                <a:r>
                  <a:rPr lang="en-US" altLang="zh-TW" sz="1200" b="0" i="0" kern="1200" smtClean="0">
                    <a:solidFill>
                      <a:schemeClr val="tx1"/>
                    </a:solidFill>
                    <a:effectLst/>
                    <a:latin typeface="+mn-lt"/>
                    <a:ea typeface="+mn-ea"/>
                    <a:cs typeface="+mn-cs"/>
                  </a:rPr>
                  <a:t> (and the square of the eigenvalues).</a:t>
                </a:r>
                <a:endParaRPr lang="zh-TW" altLang="en-US" i="0"/>
              </a:p>
            </p:txBody>
          </p:sp>
        </mc:Choice>
        <mc:Fallback xmlns="">
          <p:sp>
            <p:nvSpPr>
              <p:cNvPr id="3" name="備忘稿版面配置區 2"/>
              <p:cNvSpPr>
                <a:spLocks noGrp="1"/>
              </p:cNvSpPr>
              <p:nvPr>
                <p:ph type="body" idx="1"/>
              </p:nvPr>
            </p:nvSpPr>
            <p:spPr/>
            <p:txBody>
              <a:bodyPr>
                <a:normAutofit fontScale="92500" lnSpcReduction="10000"/>
              </a:bodyPr>
              <a:lstStyle/>
              <a:p>
                <a:r>
                  <a:rPr lang="en-US" altLang="zh-TW" sz="1200" b="0" i="0" u="none" strike="noStrike" kern="1200" baseline="0" smtClean="0">
                    <a:solidFill>
                      <a:schemeClr val="tx1"/>
                    </a:solidFill>
                    <a:latin typeface="+mn-lt"/>
                    <a:ea typeface="+mn-ea"/>
                    <a:cs typeface="+mn-cs"/>
                  </a:rPr>
                  <a:t>Where we constrained one degree of freedom by the additional constraint in order to remove an arbitrary scaling in the embedding. The larger dii, the more edges vertex i has and the more</a:t>
                </a:r>
              </a:p>
              <a:p>
                <a:r>
                  <a:rPr lang="en-US" altLang="zh-TW" sz="1200" b="0" i="0" u="none" strike="noStrike" kern="1200" baseline="0" smtClean="0">
                    <a:solidFill>
                      <a:schemeClr val="tx1"/>
                    </a:solidFill>
                    <a:latin typeface="+mn-lt"/>
                    <a:ea typeface="+mn-ea"/>
                    <a:cs typeface="+mn-cs"/>
                  </a:rPr>
                  <a:t>important it becomes for the minimization.  ytDy=1 -&gt; generalized eigenvalue problem</a:t>
                </a:r>
                <a:endParaRPr lang="en-US" altLang="zh-TW" smtClean="0"/>
              </a:p>
              <a:p>
                <a:endParaRPr lang="en-US" altLang="zh-TW" smtClean="0"/>
              </a:p>
              <a:p>
                <a:r>
                  <a:rPr lang="en-US" altLang="zh-TW" smtClean="0"/>
                  <a:t>Spectral clustering </a:t>
                </a:r>
                <a:r>
                  <a:rPr lang="en-US" altLang="zh-TW"/>
                  <a:t>on the un-normalized graph Laplacian has some undesirable properties, so </a:t>
                </a:r>
                <a:r>
                  <a:rPr lang="en-US" altLang="zh-TW" smtClean="0"/>
                  <a:t>use </a:t>
                </a:r>
                <a:r>
                  <a:rPr lang="en-US" altLang="zh-TW"/>
                  <a:t>one of the normalized Laplacians for </a:t>
                </a:r>
                <a:r>
                  <a:rPr lang="en-US" altLang="zh-TW" smtClean="0"/>
                  <a:t>clustering</a:t>
                </a:r>
                <a:endParaRPr lang="en-US" altLang="zh-TW"/>
              </a:p>
              <a:p>
                <a:pPr lvl="1"/>
                <a:r>
                  <a:rPr lang="en-US" altLang="zh-TW" smtClean="0"/>
                  <a:t>Use either </a:t>
                </a:r>
                <a:r>
                  <a:rPr lang="en-US" altLang="zh-TW" i="0">
                    <a:latin typeface="Cambria Math" panose="02040503050406030204" pitchFamily="18" charset="0"/>
                  </a:rPr>
                  <a:t>𝐿_𝑟𝑤</a:t>
                </a:r>
                <a:r>
                  <a:rPr lang="zh-TW" altLang="en-US" smtClean="0"/>
                  <a:t> </a:t>
                </a:r>
                <a:r>
                  <a:rPr lang="en-US" altLang="zh-TW" smtClean="0"/>
                  <a:t>(</a:t>
                </a:r>
                <a:r>
                  <a:rPr lang="en-US" altLang="zh-TW"/>
                  <a:t>Laplacian Eigenmaps</a:t>
                </a:r>
                <a:r>
                  <a:rPr lang="en-US" altLang="zh-TW" smtClean="0"/>
                  <a:t>) or </a:t>
                </a:r>
                <a:r>
                  <a:rPr lang="en-US" altLang="zh-TW" i="0">
                    <a:latin typeface="Cambria Math" panose="02040503050406030204" pitchFamily="18" charset="0"/>
                  </a:rPr>
                  <a:t>𝐿_</a:t>
                </a:r>
                <a:r>
                  <a:rPr lang="en-US" altLang="zh-TW" b="0" i="0" smtClean="0">
                    <a:latin typeface="Cambria Math" panose="02040503050406030204" pitchFamily="18" charset="0"/>
                  </a:rPr>
                  <a:t>𝑠𝑦𝑚</a:t>
                </a:r>
                <a:endParaRPr lang="en-US" altLang="zh-TW" sz="1200" b="0" i="0" kern="1200" smtClean="0">
                  <a:solidFill>
                    <a:schemeClr val="tx1"/>
                  </a:solidFill>
                  <a:effectLst/>
                  <a:latin typeface="+mn-lt"/>
                  <a:ea typeface="+mn-ea"/>
                  <a:cs typeface="+mn-cs"/>
                </a:endParaRPr>
              </a:p>
              <a:p>
                <a:endParaRPr lang="en-US" altLang="zh-TW"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smtClean="0">
                    <a:solidFill>
                      <a:schemeClr val="tx1"/>
                    </a:solidFill>
                    <a:effectLst/>
                    <a:latin typeface="+mn-lt"/>
                    <a:ea typeface="+mn-ea"/>
                    <a:cs typeface="+mn-cs"/>
                  </a:rPr>
                  <a:t>You </a:t>
                </a:r>
                <a:r>
                  <a:rPr lang="en-US" altLang="zh-TW" sz="1200" b="0" i="0" kern="1200" smtClean="0">
                    <a:solidFill>
                      <a:schemeClr val="tx1"/>
                    </a:solidFill>
                    <a:effectLst/>
                    <a:latin typeface="+mn-lt"/>
                    <a:ea typeface="+mn-ea"/>
                    <a:cs typeface="+mn-cs"/>
                  </a:rPr>
                  <a:t>could even use the eigenvectors of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although you have to bear in mind that the eigenvalues of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differ from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although in that case the order of the eigenvectors are reversed, i.e. you want those associated with the largest eigenvalues, ignoring the top eigenvector (which is the constant eigenvector).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might even be preferable because it’s ever-so-slightly less work to calculate than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We’ll revisit the relationship between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and </a:t>
                </a:r>
                <a:r>
                  <a:rPr lang="en-US" altLang="zh-TW" sz="1200" b="0" i="0" u="none" strike="noStrike" kern="1200" smtClean="0">
                    <a:solidFill>
                      <a:schemeClr val="tx1"/>
                    </a:solidFill>
                    <a:effectLst/>
                    <a:latin typeface="+mn-lt"/>
                    <a:ea typeface="+mn-ea"/>
                    <a:cs typeface="+mn-cs"/>
                  </a:rPr>
                  <a:t>P</a:t>
                </a:r>
                <a:r>
                  <a:rPr lang="en-US" altLang="zh-TW" sz="1200" b="0" i="0" u="none" strike="noStrike" kern="1200" baseline="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when we talk about diffusion maps</a:t>
                </a:r>
                <a:r>
                  <a:rPr lang="en-US" altLang="zh-TW" sz="1200" b="0" i="0" kern="1200" smtClean="0">
                    <a:solidFill>
                      <a:schemeClr val="tx1"/>
                    </a:solidFill>
                    <a:effectLst/>
                    <a:latin typeface="+mn-lt"/>
                    <a:ea typeface="+mn-ea"/>
                    <a:cs typeface="+mn-cs"/>
                  </a:rPr>
                  <a:t>. </a:t>
                </a:r>
                <a:r>
                  <a:rPr lang="en-US" altLang="zh-TW" smtClean="0"/>
                  <a:t>If you want to reduce dimensions, use the second-smallest and third-smallest eigenvectors...</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The Laplacian Eigenmap paper demonstrates a connection between LE and LLE, in that LLE is approximately computing the eigenvectors of </a:t>
                </a:r>
                <a:r>
                  <a:rPr lang="en-US" altLang="zh-TW" sz="1200" b="0" i="0" u="none" strike="noStrike" kern="1200" smtClean="0">
                    <a:solidFill>
                      <a:schemeClr val="tx1"/>
                    </a:solidFill>
                    <a:effectLst/>
                    <a:latin typeface="+mn-lt"/>
                    <a:ea typeface="+mn-ea"/>
                    <a:cs typeface="+mn-cs"/>
                  </a:rPr>
                  <a:t>L^2</a:t>
                </a:r>
                <a:r>
                  <a:rPr lang="en-US" altLang="zh-TW" sz="1200" b="0" i="0" kern="1200" smtClean="0">
                    <a:solidFill>
                      <a:schemeClr val="tx1"/>
                    </a:solidFill>
                    <a:effectLst/>
                    <a:latin typeface="+mn-lt"/>
                    <a:ea typeface="+mn-ea"/>
                    <a:cs typeface="+mn-cs"/>
                  </a:rPr>
                  <a:t>, which has the same eigenvectors as </a:t>
                </a:r>
                <a:r>
                  <a:rPr lang="en-US" altLang="zh-TW" sz="1200" b="0" i="0" u="none" strike="noStrike" kern="1200" smtClean="0">
                    <a:solidFill>
                      <a:schemeClr val="tx1"/>
                    </a:solidFill>
                    <a:effectLst/>
                    <a:latin typeface="+mn-lt"/>
                    <a:ea typeface="+mn-ea"/>
                    <a:cs typeface="+mn-cs"/>
                  </a:rPr>
                  <a:t>L</a:t>
                </a:r>
                <a:r>
                  <a:rPr lang="en-US" altLang="zh-TW" sz="1200" b="0" i="0" kern="1200" smtClean="0">
                    <a:solidFill>
                      <a:schemeClr val="tx1"/>
                    </a:solidFill>
                    <a:effectLst/>
                    <a:latin typeface="+mn-lt"/>
                    <a:ea typeface="+mn-ea"/>
                    <a:cs typeface="+mn-cs"/>
                  </a:rPr>
                  <a:t> (and the square of the eigenvalues).</a:t>
                </a:r>
                <a:endParaRPr lang="zh-TW" altLang="en-US" i="0"/>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12</a:t>
            </a:fld>
            <a:endParaRPr lang="zh-TW" altLang="en-US"/>
          </a:p>
        </p:txBody>
      </p:sp>
    </p:spTree>
    <p:extLst>
      <p:ext uri="{BB962C8B-B14F-4D97-AF65-F5344CB8AC3E}">
        <p14:creationId xmlns:p14="http://schemas.microsoft.com/office/powerpoint/2010/main" val="47049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normAutofit lnSpcReduction="10000"/>
              </a:bodyPr>
              <a:lstStyle/>
              <a:p>
                <a:r>
                  <a:rPr lang="en-US" altLang="zh-TW" sz="1200" b="0" i="0" u="none" strike="noStrike" kern="1200" baseline="0" smtClean="0">
                    <a:solidFill>
                      <a:schemeClr val="tx1"/>
                    </a:solidFill>
                    <a:latin typeface="+mn-lt"/>
                    <a:ea typeface="+mn-ea"/>
                    <a:cs typeface="+mn-cs"/>
                  </a:rPr>
                  <a:t>Laplacian Eigenmaps are a special case of diffusion maps. This special case handles only manifolds from which the data is sampled uniformly</a:t>
                </a:r>
                <a:endParaRPr lang="en-US" altLang="zh-TW" sz="1200" b="0" i="0" kern="1200" smtClean="0">
                  <a:solidFill>
                    <a:schemeClr val="tx1"/>
                  </a:solidFill>
                  <a:effectLst/>
                  <a:latin typeface="+mn-lt"/>
                  <a:ea typeface="+mn-ea"/>
                  <a:cs typeface="+mn-cs"/>
                </a:endParaRPr>
              </a:p>
              <a:p>
                <a:endParaRPr lang="en-US" altLang="zh-TW"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smtClean="0">
                    <a:solidFill>
                      <a:schemeClr val="tx1"/>
                    </a:solidFill>
                    <a:effectLst/>
                    <a:latin typeface="+mn-lt"/>
                    <a:ea typeface="+mn-ea"/>
                    <a:cs typeface="+mn-cs"/>
                  </a:rPr>
                  <a:t>In diffusion maps, you keep the </a:t>
                </a:r>
                <a:r>
                  <a:rPr lang="en-US" altLang="zh-TW" sz="1200" b="0" i="1" kern="1200" smtClean="0">
                    <a:solidFill>
                      <a:schemeClr val="tx1"/>
                    </a:solidFill>
                    <a:effectLst/>
                    <a:latin typeface="+mn-lt"/>
                    <a:ea typeface="+mn-ea"/>
                    <a:cs typeface="+mn-cs"/>
                  </a:rPr>
                  <a:t>top</a:t>
                </a:r>
                <a:r>
                  <a:rPr lang="en-US" altLang="zh-TW" sz="1200" b="0" i="0" kern="1200" smtClean="0">
                    <a:solidFill>
                      <a:schemeClr val="tx1"/>
                    </a:solidFill>
                    <a:effectLst/>
                    <a:latin typeface="+mn-lt"/>
                    <a:ea typeface="+mn-ea"/>
                    <a:cs typeface="+mn-cs"/>
                  </a:rPr>
                  <a:t> eigenvectors ignoring the very top eigenvector. Because of the relationship between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and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it turns out that you still end up using the same eigenvectors for diffusion maps as you do for Laplacian Eigenmaps, just the ordering is reversed. </a:t>
                </a:r>
                <a:r>
                  <a:rPr lang="en-US" altLang="zh-TW" smtClean="0"/>
                  <a:t>Because the values of  λ </a:t>
                </a:r>
                <a:r>
                  <a:rPr lang="en-US" altLang="zh-TW"/>
                  <a:t>are in increasing order, this makes it easier to see that the effect of </a:t>
                </a:r>
                <a14:m>
                  <m:oMath xmlns:m="http://schemas.openxmlformats.org/officeDocument/2006/math">
                    <m:r>
                      <a:rPr lang="en-US" altLang="zh-TW" i="1" smtClean="0">
                        <a:latin typeface="Cambria Math" panose="02040503050406030204" pitchFamily="18" charset="0"/>
                      </a:rPr>
                      <m:t>𝑡</m:t>
                    </m:r>
                  </m:oMath>
                </a14:m>
                <a:r>
                  <a:rPr lang="en-US" altLang="zh-TW"/>
                  <a:t> is to relatively upweight the contribution of later eigenvectors in determining the distance between points on the </a:t>
                </a:r>
                <a:r>
                  <a:rPr lang="en-US" altLang="zh-TW" smtClean="0"/>
                  <a:t>map</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where </a:t>
                </a:r>
                <a:r>
                  <a:rPr lang="en-US" altLang="zh-TW" sz="1200" b="0" i="0" u="none" strike="noStrike" kern="1200" smtClean="0">
                    <a:solidFill>
                      <a:schemeClr val="tx1"/>
                    </a:solidFill>
                    <a:effectLst/>
                    <a:latin typeface="+mn-lt"/>
                    <a:ea typeface="+mn-ea"/>
                    <a:cs typeface="+mn-cs"/>
                  </a:rPr>
                  <a:t>vN</a:t>
                </a:r>
                <a:r>
                  <a:rPr lang="en-US" altLang="zh-TW" sz="1200" b="0" i="0" kern="1200" smtClean="0">
                    <a:solidFill>
                      <a:schemeClr val="tx1"/>
                    </a:solidFill>
                    <a:effectLst/>
                    <a:latin typeface="+mn-lt"/>
                    <a:ea typeface="+mn-ea"/>
                    <a:cs typeface="+mn-cs"/>
                  </a:rPr>
                  <a:t> is the uninteresting top eigenvector of all 1s (and </a:t>
                </a:r>
                <a:r>
                  <a:rPr lang="en-US" altLang="zh-TW" sz="1200" b="0" i="0" u="none" strike="noStrike" kern="1200" smtClean="0">
                    <a:solidFill>
                      <a:schemeClr val="tx1"/>
                    </a:solidFill>
                    <a:effectLst/>
                    <a:latin typeface="+mn-lt"/>
                    <a:ea typeface="+mn-ea"/>
                    <a:cs typeface="+mn-cs"/>
                  </a:rPr>
                  <a:t>μN=1</a:t>
                </a:r>
                <a:r>
                  <a:rPr lang="en-US" altLang="zh-TW" sz="1200" b="0" i="0" kern="1200" smtClean="0">
                    <a:solidFill>
                      <a:schemeClr val="tx1"/>
                    </a:solidFill>
                    <a:effectLst/>
                    <a:latin typeface="+mn-lt"/>
                    <a:ea typeface="+mn-ea"/>
                    <a:cs typeface="+mn-cs"/>
                  </a:rPr>
                  <a:t>).</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Because you can evaluate the probabilities at time step </a:t>
                </a:r>
                <a:r>
                  <a:rPr lang="en-US" altLang="zh-TW" sz="1200" b="0" i="0" u="none" strike="noStrike" kern="1200" smtClean="0">
                    <a:solidFill>
                      <a:schemeClr val="tx1"/>
                    </a:solidFill>
                    <a:effectLst/>
                    <a:latin typeface="+mn-lt"/>
                    <a:ea typeface="+mn-ea"/>
                    <a:cs typeface="+mn-cs"/>
                  </a:rPr>
                  <a:t>t</a:t>
                </a:r>
                <a:r>
                  <a:rPr lang="en-US" altLang="zh-TW" sz="1200" b="0" i="0" kern="1200" smtClean="0">
                    <a:solidFill>
                      <a:schemeClr val="tx1"/>
                    </a:solidFill>
                    <a:effectLst/>
                    <a:latin typeface="+mn-lt"/>
                    <a:ea typeface="+mn-ea"/>
                    <a:cs typeface="+mn-cs"/>
                  </a:rPr>
                  <a:t> by creating the iterated matrix </a:t>
                </a:r>
                <a:r>
                  <a:rPr lang="en-US" altLang="zh-TW" sz="1200" b="0" i="0" u="none" strike="noStrike" kern="1200" smtClean="0">
                    <a:solidFill>
                      <a:schemeClr val="tx1"/>
                    </a:solidFill>
                    <a:effectLst/>
                    <a:latin typeface="+mn-lt"/>
                    <a:ea typeface="+mn-ea"/>
                    <a:cs typeface="+mn-cs"/>
                  </a:rPr>
                  <a:t>Pt</a:t>
                </a:r>
                <a:r>
                  <a:rPr lang="en-US" altLang="zh-TW" sz="1200" b="0" i="0" kern="1200" smtClean="0">
                    <a:solidFill>
                      <a:schemeClr val="tx1"/>
                    </a:solidFill>
                    <a:effectLst/>
                    <a:latin typeface="+mn-lt"/>
                    <a:ea typeface="+mn-ea"/>
                    <a:cs typeface="+mn-cs"/>
                  </a:rPr>
                  <a:t>, you can get a sense of the geometry of the data at different scales by seeing how the probability changes over time</a:t>
                </a:r>
                <a:r>
                  <a:rPr lang="en-US" altLang="zh-TW" sz="1200" b="0" i="0" kern="1200" smtClean="0">
                    <a:solidFill>
                      <a:schemeClr val="tx1"/>
                    </a:solidFill>
                    <a:effectLst/>
                    <a:latin typeface="+mn-lt"/>
                    <a:ea typeface="+mn-ea"/>
                    <a:cs typeface="+mn-cs"/>
                  </a:rPr>
                  <a:t>.</a:t>
                </a:r>
              </a:p>
              <a:p>
                <a:endParaRPr lang="en-US" altLang="zh-TW" sz="1200" b="0" i="0" kern="1200" smtClean="0">
                  <a:solidFill>
                    <a:schemeClr val="tx1"/>
                  </a:solidFill>
                  <a:effectLst/>
                  <a:latin typeface="+mn-lt"/>
                  <a:ea typeface="+mn-ea"/>
                  <a:cs typeface="+mn-cs"/>
                </a:endParaRPr>
              </a:p>
              <a:p>
                <a:r>
                  <a:rPr lang="en-US" altLang="zh-TW" sz="1200" b="0" i="0" u="none" strike="noStrike" kern="1200" baseline="0" smtClean="0">
                    <a:solidFill>
                      <a:schemeClr val="tx1"/>
                    </a:solidFill>
                    <a:latin typeface="+mn-lt"/>
                    <a:ea typeface="+mn-ea"/>
                    <a:cs typeface="+mn-cs"/>
                  </a:rPr>
                  <a:t>In such a framework, a cluster is a region in which the probability of escaping this region is low</a:t>
                </a:r>
                <a:endParaRPr lang="zh-TW" altLang="en-US"/>
              </a:p>
            </p:txBody>
          </p:sp>
        </mc:Choice>
        <mc:Fallback>
          <p:sp>
            <p:nvSpPr>
              <p:cNvPr id="3" name="備忘稿版面配置區 2"/>
              <p:cNvSpPr>
                <a:spLocks noGrp="1"/>
              </p:cNvSpPr>
              <p:nvPr>
                <p:ph type="body" idx="1"/>
              </p:nvPr>
            </p:nvSpPr>
            <p:spPr/>
            <p:txBody>
              <a:bodyPr>
                <a:normAutofit lnSpcReduction="10000"/>
              </a:bodyPr>
              <a:lstStyle/>
              <a:p>
                <a:r>
                  <a:rPr lang="en-US" altLang="zh-TW" sz="1200" b="0" i="0" u="none" strike="noStrike" kern="1200" baseline="0" smtClean="0">
                    <a:solidFill>
                      <a:schemeClr val="tx1"/>
                    </a:solidFill>
                    <a:latin typeface="+mn-lt"/>
                    <a:ea typeface="+mn-ea"/>
                    <a:cs typeface="+mn-cs"/>
                  </a:rPr>
                  <a:t>Laplacian Eigenmaps are a special case of diffusion maps. This special case handles only manifolds from which the data is sampled uniformly</a:t>
                </a:r>
                <a:endParaRPr lang="en-US" altLang="zh-TW" sz="1200" b="0" i="0" kern="1200" smtClean="0">
                  <a:solidFill>
                    <a:schemeClr val="tx1"/>
                  </a:solidFill>
                  <a:effectLst/>
                  <a:latin typeface="+mn-lt"/>
                  <a:ea typeface="+mn-ea"/>
                  <a:cs typeface="+mn-cs"/>
                </a:endParaRPr>
              </a:p>
              <a:p>
                <a:endParaRPr lang="en-US" altLang="zh-TW" sz="1200" b="0" i="0" kern="120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smtClean="0">
                    <a:solidFill>
                      <a:schemeClr val="tx1"/>
                    </a:solidFill>
                    <a:effectLst/>
                    <a:latin typeface="+mn-lt"/>
                    <a:ea typeface="+mn-ea"/>
                    <a:cs typeface="+mn-cs"/>
                  </a:rPr>
                  <a:t>In diffusion maps, you keep the </a:t>
                </a:r>
                <a:r>
                  <a:rPr lang="en-US" altLang="zh-TW" sz="1200" b="0" i="1" kern="1200" smtClean="0">
                    <a:solidFill>
                      <a:schemeClr val="tx1"/>
                    </a:solidFill>
                    <a:effectLst/>
                    <a:latin typeface="+mn-lt"/>
                    <a:ea typeface="+mn-ea"/>
                    <a:cs typeface="+mn-cs"/>
                  </a:rPr>
                  <a:t>top</a:t>
                </a:r>
                <a:r>
                  <a:rPr lang="en-US" altLang="zh-TW" sz="1200" b="0" i="0" kern="1200" smtClean="0">
                    <a:solidFill>
                      <a:schemeClr val="tx1"/>
                    </a:solidFill>
                    <a:effectLst/>
                    <a:latin typeface="+mn-lt"/>
                    <a:ea typeface="+mn-ea"/>
                    <a:cs typeface="+mn-cs"/>
                  </a:rPr>
                  <a:t> eigenvectors ignoring the very top eigenvector. Because of the relationship between </a:t>
                </a:r>
                <a:r>
                  <a:rPr lang="en-US" altLang="zh-TW" sz="1200" b="0" i="0" u="none" strike="noStrike" kern="1200" smtClean="0">
                    <a:solidFill>
                      <a:schemeClr val="tx1"/>
                    </a:solidFill>
                    <a:effectLst/>
                    <a:latin typeface="+mn-lt"/>
                    <a:ea typeface="+mn-ea"/>
                    <a:cs typeface="+mn-cs"/>
                  </a:rPr>
                  <a:t>Lrw</a:t>
                </a:r>
                <a:r>
                  <a:rPr lang="en-US" altLang="zh-TW" sz="1200" b="0" i="0" kern="1200" smtClean="0">
                    <a:solidFill>
                      <a:schemeClr val="tx1"/>
                    </a:solidFill>
                    <a:effectLst/>
                    <a:latin typeface="+mn-lt"/>
                    <a:ea typeface="+mn-ea"/>
                    <a:cs typeface="+mn-cs"/>
                  </a:rPr>
                  <a:t> and </a:t>
                </a:r>
                <a:r>
                  <a:rPr lang="en-US" altLang="zh-TW" sz="1200" b="0" i="0" u="none" strike="noStrike" kern="1200" smtClean="0">
                    <a:solidFill>
                      <a:schemeClr val="tx1"/>
                    </a:solidFill>
                    <a:effectLst/>
                    <a:latin typeface="+mn-lt"/>
                    <a:ea typeface="+mn-ea"/>
                    <a:cs typeface="+mn-cs"/>
                  </a:rPr>
                  <a:t>P</a:t>
                </a:r>
                <a:r>
                  <a:rPr lang="en-US" altLang="zh-TW" sz="1200" b="0" i="0" kern="1200" smtClean="0">
                    <a:solidFill>
                      <a:schemeClr val="tx1"/>
                    </a:solidFill>
                    <a:effectLst/>
                    <a:latin typeface="+mn-lt"/>
                    <a:ea typeface="+mn-ea"/>
                    <a:cs typeface="+mn-cs"/>
                  </a:rPr>
                  <a:t>, it turns out that you still end up using the same eigenvectors for diffusion maps as you do for Laplacian Eigenmaps, just the ordering is reversed. </a:t>
                </a:r>
                <a:r>
                  <a:rPr lang="en-US" altLang="zh-TW" smtClean="0"/>
                  <a:t>Because the values of  λ </a:t>
                </a:r>
                <a:r>
                  <a:rPr lang="en-US" altLang="zh-TW"/>
                  <a:t>are in increasing order, this makes it easier to see that the effect of </a:t>
                </a:r>
                <a:r>
                  <a:rPr lang="en-US" altLang="zh-TW" i="0" smtClean="0">
                    <a:latin typeface="Cambria Math" panose="02040503050406030204" pitchFamily="18" charset="0"/>
                  </a:rPr>
                  <a:t>𝑡</a:t>
                </a:r>
                <a:r>
                  <a:rPr lang="en-US" altLang="zh-TW"/>
                  <a:t> is to relatively upweight the contribution of later eigenvectors in determining the distance between points on the </a:t>
                </a:r>
                <a:r>
                  <a:rPr lang="en-US" altLang="zh-TW" smtClean="0"/>
                  <a:t>map</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where </a:t>
                </a:r>
                <a:r>
                  <a:rPr lang="en-US" altLang="zh-TW" sz="1200" b="0" i="0" u="none" strike="noStrike" kern="1200" smtClean="0">
                    <a:solidFill>
                      <a:schemeClr val="tx1"/>
                    </a:solidFill>
                    <a:effectLst/>
                    <a:latin typeface="+mn-lt"/>
                    <a:ea typeface="+mn-ea"/>
                    <a:cs typeface="+mn-cs"/>
                  </a:rPr>
                  <a:t>vN</a:t>
                </a:r>
                <a:r>
                  <a:rPr lang="en-US" altLang="zh-TW" sz="1200" b="0" i="0" kern="1200" smtClean="0">
                    <a:solidFill>
                      <a:schemeClr val="tx1"/>
                    </a:solidFill>
                    <a:effectLst/>
                    <a:latin typeface="+mn-lt"/>
                    <a:ea typeface="+mn-ea"/>
                    <a:cs typeface="+mn-cs"/>
                  </a:rPr>
                  <a:t> is the uninteresting top eigenvector of all 1s (and </a:t>
                </a:r>
                <a:r>
                  <a:rPr lang="en-US" altLang="zh-TW" sz="1200" b="0" i="0" u="none" strike="noStrike" kern="1200" smtClean="0">
                    <a:solidFill>
                      <a:schemeClr val="tx1"/>
                    </a:solidFill>
                    <a:effectLst/>
                    <a:latin typeface="+mn-lt"/>
                    <a:ea typeface="+mn-ea"/>
                    <a:cs typeface="+mn-cs"/>
                  </a:rPr>
                  <a:t>μN=1</a:t>
                </a:r>
                <a:r>
                  <a:rPr lang="en-US" altLang="zh-TW" sz="1200" b="0" i="0" kern="1200" smtClean="0">
                    <a:solidFill>
                      <a:schemeClr val="tx1"/>
                    </a:solidFill>
                    <a:effectLst/>
                    <a:latin typeface="+mn-lt"/>
                    <a:ea typeface="+mn-ea"/>
                    <a:cs typeface="+mn-cs"/>
                  </a:rPr>
                  <a:t>).</a:t>
                </a: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Because you can evaluate the probabilities at time step </a:t>
                </a:r>
                <a:r>
                  <a:rPr lang="en-US" altLang="zh-TW" sz="1200" b="0" i="0" u="none" strike="noStrike" kern="1200" smtClean="0">
                    <a:solidFill>
                      <a:schemeClr val="tx1"/>
                    </a:solidFill>
                    <a:effectLst/>
                    <a:latin typeface="+mn-lt"/>
                    <a:ea typeface="+mn-ea"/>
                    <a:cs typeface="+mn-cs"/>
                  </a:rPr>
                  <a:t>t</a:t>
                </a:r>
                <a:r>
                  <a:rPr lang="en-US" altLang="zh-TW" sz="1200" b="0" i="0" kern="1200" smtClean="0">
                    <a:solidFill>
                      <a:schemeClr val="tx1"/>
                    </a:solidFill>
                    <a:effectLst/>
                    <a:latin typeface="+mn-lt"/>
                    <a:ea typeface="+mn-ea"/>
                    <a:cs typeface="+mn-cs"/>
                  </a:rPr>
                  <a:t> by creating the iterated matrix </a:t>
                </a:r>
                <a:r>
                  <a:rPr lang="en-US" altLang="zh-TW" sz="1200" b="0" i="0" u="none" strike="noStrike" kern="1200" smtClean="0">
                    <a:solidFill>
                      <a:schemeClr val="tx1"/>
                    </a:solidFill>
                    <a:effectLst/>
                    <a:latin typeface="+mn-lt"/>
                    <a:ea typeface="+mn-ea"/>
                    <a:cs typeface="+mn-cs"/>
                  </a:rPr>
                  <a:t>Pt</a:t>
                </a:r>
                <a:r>
                  <a:rPr lang="en-US" altLang="zh-TW" sz="1200" b="0" i="0" kern="1200" smtClean="0">
                    <a:solidFill>
                      <a:schemeClr val="tx1"/>
                    </a:solidFill>
                    <a:effectLst/>
                    <a:latin typeface="+mn-lt"/>
                    <a:ea typeface="+mn-ea"/>
                    <a:cs typeface="+mn-cs"/>
                  </a:rPr>
                  <a:t>, you can get a sense of the geometry of the data at different scales by seeing how the probability changes over time</a:t>
                </a:r>
                <a:r>
                  <a:rPr lang="en-US" altLang="zh-TW" sz="1200" b="0" i="0" kern="1200" smtClean="0">
                    <a:solidFill>
                      <a:schemeClr val="tx1"/>
                    </a:solidFill>
                    <a:effectLst/>
                    <a:latin typeface="+mn-lt"/>
                    <a:ea typeface="+mn-ea"/>
                    <a:cs typeface="+mn-cs"/>
                  </a:rPr>
                  <a:t>.</a:t>
                </a:r>
              </a:p>
              <a:p>
                <a:endParaRPr lang="en-US" altLang="zh-TW" sz="1200" b="0" i="0" kern="1200" smtClean="0">
                  <a:solidFill>
                    <a:schemeClr val="tx1"/>
                  </a:solidFill>
                  <a:effectLst/>
                  <a:latin typeface="+mn-lt"/>
                  <a:ea typeface="+mn-ea"/>
                  <a:cs typeface="+mn-cs"/>
                </a:endParaRPr>
              </a:p>
              <a:p>
                <a:r>
                  <a:rPr lang="en-US" altLang="zh-TW" sz="1200" b="0" i="0" u="none" strike="noStrike" kern="1200" baseline="0" smtClean="0">
                    <a:solidFill>
                      <a:schemeClr val="tx1"/>
                    </a:solidFill>
                    <a:latin typeface="+mn-lt"/>
                    <a:ea typeface="+mn-ea"/>
                    <a:cs typeface="+mn-cs"/>
                  </a:rPr>
                  <a:t>In such a framework, a cluster is a region in which the probability of escaping this region is low</a:t>
                </a:r>
                <a:endParaRPr lang="zh-TW" altLang="en-US"/>
              </a:p>
            </p:txBody>
          </p:sp>
        </mc:Fallback>
      </mc:AlternateContent>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13</a:t>
            </a:fld>
            <a:endParaRPr lang="zh-TW" altLang="en-US"/>
          </a:p>
        </p:txBody>
      </p:sp>
    </p:spTree>
    <p:extLst>
      <p:ext uri="{BB962C8B-B14F-4D97-AF65-F5344CB8AC3E}">
        <p14:creationId xmlns:p14="http://schemas.microsoft.com/office/powerpoint/2010/main" val="105820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smtClean="0">
                <a:solidFill>
                  <a:schemeClr val="tx1"/>
                </a:solidFill>
                <a:effectLst/>
                <a:latin typeface="+mn-lt"/>
                <a:ea typeface="+mn-ea"/>
                <a:cs typeface="+mn-cs"/>
              </a:rPr>
              <a:t>When </a:t>
            </a:r>
            <a:r>
              <a:rPr lang="el-GR" altLang="zh-TW" sz="1200" b="0" i="0" u="none" strike="noStrike" kern="1200" smtClean="0">
                <a:solidFill>
                  <a:schemeClr val="tx1"/>
                </a:solidFill>
                <a:effectLst/>
                <a:latin typeface="+mn-lt"/>
                <a:ea typeface="+mn-ea"/>
                <a:cs typeface="+mn-cs"/>
              </a:rPr>
              <a:t>α=0</a:t>
            </a:r>
            <a:r>
              <a:rPr lang="el-GR" altLang="zh-TW" sz="1200" b="0" i="0" kern="120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you get back the diffusion map based on the random walk-style diffusion operator (and Laplacian Eigenmaps). For </a:t>
            </a:r>
            <a:r>
              <a:rPr lang="el-GR" altLang="zh-TW" sz="1200" b="0" i="0" u="none" strike="noStrike" kern="1200" smtClean="0">
                <a:solidFill>
                  <a:schemeClr val="tx1"/>
                </a:solidFill>
                <a:effectLst/>
                <a:latin typeface="+mn-lt"/>
                <a:ea typeface="+mn-ea"/>
                <a:cs typeface="+mn-cs"/>
              </a:rPr>
              <a:t>α=1</a:t>
            </a:r>
            <a:r>
              <a:rPr lang="el-GR" altLang="zh-TW" sz="1200" b="0" i="0" kern="120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the diffusion operator approximates the Laplace-Beltrami operator and for </a:t>
            </a:r>
            <a:r>
              <a:rPr lang="el-GR" altLang="zh-TW" sz="1200" b="0" i="0" u="none" strike="noStrike" kern="1200" smtClean="0">
                <a:solidFill>
                  <a:schemeClr val="tx1"/>
                </a:solidFill>
                <a:effectLst/>
                <a:latin typeface="+mn-lt"/>
                <a:ea typeface="+mn-ea"/>
                <a:cs typeface="+mn-cs"/>
              </a:rPr>
              <a:t>α=0.5</a:t>
            </a:r>
            <a:r>
              <a:rPr lang="el-GR" altLang="zh-TW" sz="1200" b="0" i="0" kern="120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you get Fokker-Planck diffusion.</a:t>
            </a:r>
          </a:p>
          <a:p>
            <a:endParaRPr lang="en-US" altLang="zh-TW" sz="1200" b="0" i="0" kern="1200" smtClean="0">
              <a:solidFill>
                <a:schemeClr val="tx1"/>
              </a:solidFill>
              <a:effectLst/>
              <a:latin typeface="+mn-lt"/>
              <a:ea typeface="+mn-ea"/>
              <a:cs typeface="+mn-cs"/>
            </a:endParaRPr>
          </a:p>
          <a:p>
            <a:r>
              <a:rPr lang="en-US" altLang="zh-TW" sz="1200" b="0" i="0" u="none" strike="noStrike" kern="1200" baseline="0" smtClean="0">
                <a:solidFill>
                  <a:schemeClr val="tx1"/>
                </a:solidFill>
                <a:latin typeface="+mn-lt"/>
                <a:ea typeface="+mn-ea"/>
                <a:cs typeface="+mn-cs"/>
              </a:rPr>
              <a:t>For  = 0, we get the random walk Laplacian as before. The interesting case arises for  = 1, where the influence of the distribution no longer influences the embedding and the geometry of the dataset may be recovered</a:t>
            </a:r>
            <a:endParaRPr lang="en-US" altLang="zh-TW" sz="1200" b="0" i="0" kern="1200" smtClean="0">
              <a:solidFill>
                <a:schemeClr val="tx1"/>
              </a:solidFill>
              <a:effectLst/>
              <a:latin typeface="+mn-lt"/>
              <a:ea typeface="+mn-ea"/>
              <a:cs typeface="+mn-cs"/>
            </a:endParaRPr>
          </a:p>
          <a:p>
            <a:endParaRPr lang="en-US" altLang="zh-TW" sz="1200" b="0" i="0" kern="1200" smtClean="0">
              <a:solidFill>
                <a:schemeClr val="tx1"/>
              </a:solidFill>
              <a:effectLst/>
              <a:latin typeface="+mn-lt"/>
              <a:ea typeface="+mn-ea"/>
              <a:cs typeface="+mn-cs"/>
            </a:endParaRPr>
          </a:p>
          <a:p>
            <a:r>
              <a:rPr lang="en-US" altLang="zh-TW" sz="1200" b="0" i="0" kern="1200" smtClean="0">
                <a:solidFill>
                  <a:schemeClr val="tx1"/>
                </a:solidFill>
                <a:effectLst/>
                <a:latin typeface="+mn-lt"/>
                <a:ea typeface="+mn-ea"/>
                <a:cs typeface="+mn-cs"/>
              </a:rPr>
              <a:t>In the paper,</a:t>
            </a:r>
            <a:r>
              <a:rPr lang="en-US" altLang="zh-TW" sz="1200" b="0" i="0" u="none" strike="noStrike" kern="1200" baseline="30000" smtClean="0">
                <a:solidFill>
                  <a:schemeClr val="tx1"/>
                </a:solidFill>
                <a:effectLst/>
                <a:latin typeface="+mn-lt"/>
                <a:ea typeface="+mn-ea"/>
                <a:cs typeface="+mn-cs"/>
              </a:rPr>
              <a:t> </a:t>
            </a:r>
            <a:r>
              <a:rPr lang="en-US" altLang="zh-TW" sz="1200" b="0" i="0" kern="1200" smtClean="0">
                <a:solidFill>
                  <a:schemeClr val="tx1"/>
                </a:solidFill>
                <a:effectLst/>
                <a:latin typeface="+mn-lt"/>
                <a:ea typeface="+mn-ea"/>
                <a:cs typeface="+mn-cs"/>
              </a:rPr>
              <a:t>Nadler et. al. showed how to design a kernel that reproduces the diffusion induced by a </a:t>
            </a:r>
            <a:r>
              <a:rPr lang="en-US" altLang="zh-TW" sz="1200" b="0" i="0" u="none" strike="noStrike" kern="1200" smtClean="0">
                <a:solidFill>
                  <a:schemeClr val="tx1"/>
                </a:solidFill>
                <a:effectLst/>
                <a:latin typeface="+mn-lt"/>
                <a:ea typeface="+mn-ea"/>
                <a:cs typeface="+mn-cs"/>
                <a:hlinkClick r:id="rId3" tooltip="Fokker–Planck equation"/>
              </a:rPr>
              <a:t>Fokker–Planck equation</a:t>
            </a:r>
            <a:r>
              <a:rPr lang="en-US" altLang="zh-TW" sz="1200" b="0" i="0" kern="1200" smtClean="0">
                <a:solidFill>
                  <a:schemeClr val="tx1"/>
                </a:solidFill>
                <a:effectLst/>
                <a:latin typeface="+mn-lt"/>
                <a:ea typeface="+mn-ea"/>
                <a:cs typeface="+mn-cs"/>
              </a:rPr>
              <a:t>. Also, they explained that, when the data approximate a manifold, one can recover the geometry of this manifold by computing an approximation of the </a:t>
            </a:r>
            <a:r>
              <a:rPr lang="en-US" altLang="zh-TW" sz="1200" b="0" i="0" u="none" strike="noStrike" kern="1200" smtClean="0">
                <a:solidFill>
                  <a:schemeClr val="tx1"/>
                </a:solidFill>
                <a:effectLst/>
                <a:latin typeface="+mn-lt"/>
                <a:ea typeface="+mn-ea"/>
                <a:cs typeface="+mn-cs"/>
                <a:hlinkClick r:id="rId4" tooltip="Laplace–Beltrami operator"/>
              </a:rPr>
              <a:t>Laplace–Beltrami operator</a:t>
            </a:r>
            <a:r>
              <a:rPr lang="en-US" altLang="zh-TW" sz="1200" b="0" i="0" kern="1200" smtClean="0">
                <a:solidFill>
                  <a:schemeClr val="tx1"/>
                </a:solidFill>
                <a:effectLst/>
                <a:latin typeface="+mn-lt"/>
                <a:ea typeface="+mn-ea"/>
                <a:cs typeface="+mn-cs"/>
              </a:rPr>
              <a:t>. </a:t>
            </a:r>
            <a:endParaRPr lang="zh-TW" altLang="en-US"/>
          </a:p>
        </p:txBody>
      </p:sp>
      <p:sp>
        <p:nvSpPr>
          <p:cNvPr id="4" name="投影片編號版面配置區 3"/>
          <p:cNvSpPr>
            <a:spLocks noGrp="1"/>
          </p:cNvSpPr>
          <p:nvPr>
            <p:ph type="sldNum" sz="quarter" idx="10"/>
          </p:nvPr>
        </p:nvSpPr>
        <p:spPr/>
        <p:txBody>
          <a:bodyPr/>
          <a:lstStyle/>
          <a:p>
            <a:pPr>
              <a:defRPr/>
            </a:pPr>
            <a:fld id="{5B5EFBDB-032D-43FD-B762-F4099B6A73D5}" type="slidenum">
              <a:rPr lang="zh-TW" altLang="en-US" smtClean="0"/>
              <a:pPr>
                <a:defRPr/>
              </a:pPr>
              <a:t>14</a:t>
            </a:fld>
            <a:endParaRPr lang="zh-TW" altLang="en-US"/>
          </a:p>
        </p:txBody>
      </p:sp>
    </p:spTree>
    <p:extLst>
      <p:ext uri="{BB962C8B-B14F-4D97-AF65-F5344CB8AC3E}">
        <p14:creationId xmlns:p14="http://schemas.microsoft.com/office/powerpoint/2010/main" val="15043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3"/>
          <p:cNvSpPr/>
          <p:nvPr/>
        </p:nvSpPr>
        <p:spPr>
          <a:xfrm>
            <a:off x="1206500" y="3648080"/>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a:xfrm>
            <a:off x="1206500" y="3648080"/>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標題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zh-TW" altLang="en-US" dirty="0" smtClean="0"/>
              <a:t>按一下以編輯母片標題樣式</a:t>
            </a:r>
            <a:endParaRPr lang="en-US" dirty="0"/>
          </a:p>
        </p:txBody>
      </p:sp>
      <p:sp>
        <p:nvSpPr>
          <p:cNvPr id="9" name="副標題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smtClean="0"/>
              <a:t>按一下以編輯母片副標題樣式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6" name="五角星形 5"/>
          <p:cNvSpPr/>
          <p:nvPr userDrawn="1"/>
        </p:nvSpPr>
        <p:spPr>
          <a:xfrm>
            <a:off x="9256184" y="6400800"/>
            <a:ext cx="304800" cy="228600"/>
          </a:xfrm>
          <a:prstGeom prst="star5">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dirty="0">
              <a:solidFill>
                <a:srgbClr val="FFC00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8" name="標題 1"/>
          <p:cNvSpPr txBox="1">
            <a:spLocks/>
          </p:cNvSpPr>
          <p:nvPr userDrawn="1"/>
        </p:nvSpPr>
        <p:spPr>
          <a:xfrm rot="19594117">
            <a:off x="3295654"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日期版面配置區 3"/>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en-US"/>
          </a:p>
        </p:txBody>
      </p:sp>
      <p:sp>
        <p:nvSpPr>
          <p:cNvPr id="11" name="投影片編號版面配置區 5"/>
          <p:cNvSpPr>
            <a:spLocks noGrp="1"/>
          </p:cNvSpPr>
          <p:nvPr>
            <p:ph type="sldNum" sz="quarter" idx="12"/>
          </p:nvPr>
        </p:nvSpPr>
        <p:spPr/>
        <p:txBody>
          <a:bodyPr/>
          <a:lstStyle>
            <a:lvl1pPr>
              <a:defRPr/>
            </a:lvl1pPr>
          </a:lstStyle>
          <a:p>
            <a:pPr>
              <a:defRPr/>
            </a:pPr>
            <a:fld id="{43DF85D4-5936-4E22-81D2-6B3800489B1B}"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直線接點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5" name="等腰三角形 4"/>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直線接點 5"/>
          <p:cNvSpPr>
            <a:spLocks noChangeShapeType="1"/>
          </p:cNvSpPr>
          <p:nvPr/>
        </p:nvSpPr>
        <p:spPr bwMode="auto">
          <a:xfrm rot="5400000">
            <a:off x="5816074"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 name="直排標題 1"/>
          <p:cNvSpPr>
            <a:spLocks noGrp="1"/>
          </p:cNvSpPr>
          <p:nvPr>
            <p:ph type="title" orient="vert"/>
          </p:nvPr>
        </p:nvSpPr>
        <p:spPr>
          <a:xfrm>
            <a:off x="8839200" y="274643"/>
            <a:ext cx="27432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609600" y="274643"/>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3"/>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8" name="頁尾版面配置區 4"/>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848C84-D8CC-4DB7-BF23-609816B95A9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頁尾版面配置區 5"/>
          <p:cNvSpPr txBox="1">
            <a:spLocks/>
          </p:cNvSpPr>
          <p:nvPr userDrawn="1"/>
        </p:nvSpPr>
        <p:spPr>
          <a:xfrm>
            <a:off x="8572504" y="6357938"/>
            <a:ext cx="2402417" cy="366712"/>
          </a:xfrm>
          <a:prstGeom prst="rect">
            <a:avLst/>
          </a:prstGeom>
        </p:spPr>
        <p:txBody>
          <a:bodyPr/>
          <a:lstStyle/>
          <a:p>
            <a:pPr algn="r" fontAlgn="auto">
              <a:spcBef>
                <a:spcPts val="0"/>
              </a:spcBef>
              <a:spcAft>
                <a:spcPts val="0"/>
              </a:spcAft>
              <a:defRPr/>
            </a:pPr>
            <a:endParaRPr kumimoji="0" lang="en-US" dirty="0">
              <a:solidFill>
                <a:srgbClr val="E85E68"/>
              </a:solidFill>
              <a:latin typeface="Brush Script MT" pitchFamily="66" charset="0"/>
              <a:ea typeface="STXingkai" pitchFamily="2" charset="-122"/>
            </a:endParaRPr>
          </a:p>
        </p:txBody>
      </p:sp>
      <p:sp>
        <p:nvSpPr>
          <p:cNvPr id="2" name="標題 1"/>
          <p:cNvSpPr>
            <a:spLocks noGrp="1"/>
          </p:cNvSpPr>
          <p:nvPr>
            <p:ph type="title"/>
          </p:nvPr>
        </p:nvSpPr>
        <p:spPr/>
        <p:txBody>
          <a:bodyPr/>
          <a:lstStyle>
            <a:lvl1pPr>
              <a:defRPr baseline="0">
                <a:solidFill>
                  <a:schemeClr val="accent4">
                    <a:lumMod val="50000"/>
                  </a:schemeClr>
                </a:solidFill>
                <a:latin typeface="+mj-lt"/>
              </a:defRPr>
            </a:lvl1pPr>
          </a:lstStyle>
          <a:p>
            <a:r>
              <a:rPr lang="zh-TW" altLang="en-US" dirty="0" smtClean="0"/>
              <a:t>按一下以編輯母片標題樣式</a:t>
            </a:r>
            <a:endParaRPr lang="en-US" dirty="0"/>
          </a:p>
        </p:txBody>
      </p:sp>
      <p:sp>
        <p:nvSpPr>
          <p:cNvPr id="8" name="內容版面配置區 7"/>
          <p:cNvSpPr>
            <a:spLocks noGrp="1"/>
          </p:cNvSpPr>
          <p:nvPr>
            <p:ph sz="quarter" idx="1"/>
          </p:nvPr>
        </p:nvSpPr>
        <p:spPr>
          <a:xfrm>
            <a:off x="609600" y="1219200"/>
            <a:ext cx="10972800" cy="4937760"/>
          </a:xfrm>
        </p:spPr>
        <p:txBody>
          <a:bodyPr/>
          <a:lstStyle>
            <a:lvl1pPr>
              <a:defRPr>
                <a:latin typeface="+mn-lt"/>
              </a:defRPr>
            </a:lvl1pPr>
            <a:lvl2pPr>
              <a:defRPr sz="2200">
                <a:solidFill>
                  <a:schemeClr val="bg2">
                    <a:lumMod val="50000"/>
                  </a:schemeClr>
                </a:solidFill>
                <a:latin typeface="+mn-lt"/>
              </a:defRPr>
            </a:lvl2pPr>
            <a:lvl3pPr>
              <a:defRPr>
                <a:solidFill>
                  <a:schemeClr val="bg1">
                    <a:lumMod val="50000"/>
                  </a:schemeClr>
                </a:solidFill>
                <a:latin typeface="+mn-lt"/>
              </a:defRPr>
            </a:lvl3pPr>
            <a:lvl4pPr>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7" name="投影片編號版面配置區 5"/>
          <p:cNvSpPr>
            <a:spLocks noGrp="1"/>
          </p:cNvSpPr>
          <p:nvPr>
            <p:ph type="sldNum" sz="quarter" idx="11"/>
          </p:nvPr>
        </p:nvSpPr>
        <p:spPr/>
        <p:txBody>
          <a:bodyPr/>
          <a:lstStyle>
            <a:lvl1pPr>
              <a:defRPr/>
            </a:lvl1pPr>
          </a:lstStyle>
          <a:p>
            <a:pPr>
              <a:defRPr/>
            </a:pPr>
            <a:fld id="{A8811E32-B9A0-4C06-A644-818AE0A5CA07}" type="slidenum">
              <a:rPr lang="zh-TW" altLang="en-US"/>
              <a:pPr>
                <a:defRPr/>
              </a:pPr>
              <a:t>‹#›</a:t>
            </a:fld>
            <a:endParaRPr lang="zh-TW"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1">
        <a:schemeClr val="bg1"/>
      </p:bgRef>
    </p:bg>
    <p:spTree>
      <p:nvGrpSpPr>
        <p:cNvPr id="1" name=""/>
        <p:cNvGrpSpPr/>
        <p:nvPr/>
      </p:nvGrpSpPr>
      <p:grpSpPr>
        <a:xfrm>
          <a:off x="0" y="0"/>
          <a:ext cx="0" cy="0"/>
          <a:chOff x="0" y="0"/>
          <a:chExt cx="0" cy="0"/>
        </a:xfrm>
      </p:grpSpPr>
      <p:sp>
        <p:nvSpPr>
          <p:cNvPr id="4" name="矩形 3"/>
          <p:cNvSpPr/>
          <p:nvPr/>
        </p:nvSpPr>
        <p:spPr>
          <a:xfrm>
            <a:off x="1219200" y="2819405"/>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a:xfrm>
            <a:off x="1219200" y="2819405"/>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1625600" y="2971800"/>
            <a:ext cx="9144000" cy="1066800"/>
          </a:xfrm>
        </p:spPr>
        <p:txBody>
          <a:bodyPr anchor="t"/>
          <a:lstStyle>
            <a:lvl1pPr algn="r">
              <a:buNone/>
              <a:defRPr sz="3200" b="0" cap="none" baseline="0"/>
            </a:lvl1pPr>
          </a:lstStyle>
          <a:p>
            <a:r>
              <a:rPr lang="zh-TW" altLang="en-US" dirty="0" smtClean="0"/>
              <a:t>按一下以編輯母片標題樣式</a:t>
            </a:r>
            <a:endParaRPr lang="en-US" dirty="0"/>
          </a:p>
        </p:txBody>
      </p:sp>
      <p:sp>
        <p:nvSpPr>
          <p:cNvPr id="3" name="文字版面配置區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smtClean="0"/>
              <a:t>按一下以編輯母片文字樣式</a:t>
            </a:r>
          </a:p>
        </p:txBody>
      </p:sp>
      <p:sp>
        <p:nvSpPr>
          <p:cNvPr id="6" name="日期版面配置區 3"/>
          <p:cNvSpPr>
            <a:spLocks noGrp="1"/>
          </p:cNvSpPr>
          <p:nvPr>
            <p:ph type="dt" sz="half" idx="10"/>
          </p:nvPr>
        </p:nvSpPr>
        <p:spPr>
          <a:xfrm>
            <a:off x="8534400" y="6354763"/>
            <a:ext cx="3048000" cy="366712"/>
          </a:xfrm>
          <a:prstGeom prst="rect">
            <a:avLst/>
          </a:prstGeom>
        </p:spPr>
        <p:txBody>
          <a:bodyPr/>
          <a:lstStyle>
            <a:lvl1pPr>
              <a:defRPr/>
            </a:lvl1pPr>
          </a:lstStyle>
          <a:p>
            <a:pPr>
              <a:defRPr/>
            </a:pPr>
            <a:endParaRPr lang="zh-TW" altLang="en-US"/>
          </a:p>
        </p:txBody>
      </p:sp>
      <p:sp>
        <p:nvSpPr>
          <p:cNvPr id="7" name="頁尾版面配置區 4"/>
          <p:cNvSpPr>
            <a:spLocks noGrp="1"/>
          </p:cNvSpPr>
          <p:nvPr>
            <p:ph type="ftr" sz="quarter" idx="11"/>
          </p:nvPr>
        </p:nvSpPr>
        <p:spPr>
          <a:xfrm>
            <a:off x="3865033" y="6354763"/>
            <a:ext cx="4633384" cy="366712"/>
          </a:xfrm>
          <a:prstGeom prst="rect">
            <a:avLst/>
          </a:prstGeom>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a:xfrm>
            <a:off x="1426637" y="6354763"/>
            <a:ext cx="2027767" cy="366712"/>
          </a:xfrm>
        </p:spPr>
        <p:txBody>
          <a:bodyPr/>
          <a:lstStyle>
            <a:lvl1pPr>
              <a:defRPr/>
            </a:lvl1pPr>
          </a:lstStyle>
          <a:p>
            <a:pPr>
              <a:defRPr/>
            </a:pPr>
            <a:fld id="{C7A2454C-91E5-41D3-888B-2251DD37D6CE}" type="slidenum">
              <a:rPr lang="zh-TW" altLang="en-US"/>
              <a:pPr>
                <a:defRPr/>
              </a:pPr>
              <a:t>‹#›</a:t>
            </a:fld>
            <a:endParaRPr lang="zh-TW"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2" name="標題 1"/>
          <p:cNvSpPr>
            <a:spLocks noGrp="1"/>
          </p:cNvSpPr>
          <p:nvPr>
            <p:ph type="title"/>
          </p:nvPr>
        </p:nvSpPr>
        <p:spPr>
          <a:xfrm>
            <a:off x="609600" y="228600"/>
            <a:ext cx="10972800" cy="914400"/>
          </a:xfrm>
        </p:spPr>
        <p:txBody>
          <a:bodyPr/>
          <a:lstStyle/>
          <a:p>
            <a:r>
              <a:rPr lang="zh-TW" altLang="en-US" dirty="0" smtClean="0"/>
              <a:t>按一下以編輯母片標題樣式</a:t>
            </a:r>
            <a:endParaRPr lang="en-US" dirty="0"/>
          </a:p>
        </p:txBody>
      </p:sp>
      <p:sp>
        <p:nvSpPr>
          <p:cNvPr id="9" name="內容版面配置區 8"/>
          <p:cNvSpPr>
            <a:spLocks noGrp="1"/>
          </p:cNvSpPr>
          <p:nvPr>
            <p:ph sz="quarter" idx="1"/>
          </p:nvPr>
        </p:nvSpPr>
        <p:spPr>
          <a:xfrm>
            <a:off x="609600" y="1219200"/>
            <a:ext cx="5388864" cy="4937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內容版面配置區 10"/>
          <p:cNvSpPr>
            <a:spLocks noGrp="1"/>
          </p:cNvSpPr>
          <p:nvPr>
            <p:ph sz="quarter" idx="2"/>
          </p:nvPr>
        </p:nvSpPr>
        <p:spPr>
          <a:xfrm>
            <a:off x="6176264" y="1216152"/>
            <a:ext cx="5388864" cy="4937760"/>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24" name="投影片編號版面配置區 6"/>
          <p:cNvSpPr>
            <a:spLocks noGrp="1"/>
          </p:cNvSpPr>
          <p:nvPr>
            <p:ph type="sldNum" sz="quarter" idx="12"/>
          </p:nvPr>
        </p:nvSpPr>
        <p:spPr/>
        <p:txBody>
          <a:bodyPr/>
          <a:lstStyle>
            <a:lvl1pPr>
              <a:defRPr/>
            </a:lvl1pPr>
          </a:lstStyle>
          <a:p>
            <a:pPr>
              <a:defRPr/>
            </a:pPr>
            <a:fld id="{E3A87B14-C52E-4E08-A147-B2E23833E681}"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6197604"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11" name="內容版面配置區 10"/>
          <p:cNvSpPr>
            <a:spLocks noGrp="1"/>
          </p:cNvSpPr>
          <p:nvPr>
            <p:ph sz="quarter" idx="2"/>
          </p:nvPr>
        </p:nvSpPr>
        <p:spPr>
          <a:xfrm>
            <a:off x="609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quarter" idx="4"/>
          </p:nvPr>
        </p:nvSpPr>
        <p:spPr>
          <a:xfrm>
            <a:off x="6197600" y="2133600"/>
            <a:ext cx="5384800" cy="4038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9" name="投影片編號版面配置區 22"/>
          <p:cNvSpPr>
            <a:spLocks noGrp="1"/>
          </p:cNvSpPr>
          <p:nvPr>
            <p:ph type="sldNum" sz="quarter" idx="12"/>
          </p:nvPr>
        </p:nvSpPr>
        <p:spPr/>
        <p:txBody>
          <a:bodyPr/>
          <a:lstStyle>
            <a:lvl1pPr>
              <a:defRPr/>
            </a:lvl1pPr>
          </a:lstStyle>
          <a:p>
            <a:pPr>
              <a:defRPr/>
            </a:pPr>
            <a:fld id="{E19A37A2-BB58-463E-A085-C282F415BF00}" type="slidenum">
              <a:rPr lang="zh-TW" altLang="en-US"/>
              <a:pPr>
                <a:defRPr/>
              </a:pPr>
              <a:t>‹#›</a:t>
            </a:fld>
            <a:endParaRPr lang="zh-TW" altLang="en-US"/>
          </a:p>
        </p:txBody>
      </p:sp>
      <p:sp>
        <p:nvSpPr>
          <p:cNvPr id="12" name="標題 1"/>
          <p:cNvSpPr>
            <a:spLocks noGrp="1"/>
          </p:cNvSpPr>
          <p:nvPr>
            <p:ph type="title"/>
          </p:nvPr>
        </p:nvSpPr>
        <p:spPr>
          <a:xfrm>
            <a:off x="609600" y="152400"/>
            <a:ext cx="10972800" cy="990600"/>
          </a:xfrm>
        </p:spPr>
        <p:txBody>
          <a:bodyPr/>
          <a:lstStyle>
            <a:lvl1pPr>
              <a:defRPr baseline="0">
                <a:solidFill>
                  <a:schemeClr val="accent4">
                    <a:lumMod val="50000"/>
                  </a:schemeClr>
                </a:solidFill>
                <a:latin typeface="Berlin Sans FB Demi" pitchFamily="34" charset="0"/>
              </a:defRPr>
            </a:lvl1pPr>
          </a:lstStyle>
          <a:p>
            <a:r>
              <a:rPr lang="zh-TW" altLang="en-US" dirty="0" smtClean="0"/>
              <a:t>按一下以編輯母片標題樣式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等腰三角形 2"/>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4" name="日期版面配置區 7"/>
          <p:cNvSpPr txBox="1">
            <a:spLocks/>
          </p:cNvSpPr>
          <p:nvPr userDrawn="1"/>
        </p:nvSpPr>
        <p:spPr>
          <a:xfrm>
            <a:off x="7122585" y="6361118"/>
            <a:ext cx="2116667" cy="365125"/>
          </a:xfrm>
          <a:prstGeom prst="rect">
            <a:avLst/>
          </a:prstGeom>
        </p:spPr>
        <p:txBody>
          <a:bodyPr/>
          <a:lstStyle/>
          <a:p>
            <a:pPr fontAlgn="auto">
              <a:spcBef>
                <a:spcPts val="0"/>
              </a:spcBef>
              <a:spcAft>
                <a:spcPts val="0"/>
              </a:spcAft>
              <a:defRPr/>
            </a:pPr>
            <a:endParaRPr kumimoji="0" lang="en-US" dirty="0">
              <a:solidFill>
                <a:srgbClr val="7030A0"/>
              </a:solidFill>
              <a:latin typeface="+mn-lt"/>
              <a:ea typeface="+mn-ea"/>
            </a:endParaRPr>
          </a:p>
        </p:txBody>
      </p:sp>
      <p:pic>
        <p:nvPicPr>
          <p:cNvPr id="6" name="Picture 2"/>
          <p:cNvPicPr>
            <a:picLocks noChangeAspect="1" noChangeArrowheads="1"/>
          </p:cNvPicPr>
          <p:nvPr userDrawn="1"/>
        </p:nvPicPr>
        <p:blipFill>
          <a:blip r:embed="rId2" cstate="print"/>
          <a:srcRect/>
          <a:stretch>
            <a:fillRect/>
          </a:stretch>
        </p:blipFill>
        <p:spPr bwMode="auto">
          <a:xfrm>
            <a:off x="11186584" y="6072188"/>
            <a:ext cx="903816" cy="685800"/>
          </a:xfrm>
          <a:prstGeom prst="rect">
            <a:avLst/>
          </a:prstGeom>
          <a:noFill/>
          <a:ln w="9525">
            <a:noFill/>
            <a:miter lim="800000"/>
            <a:headEnd/>
            <a:tailEnd/>
          </a:ln>
        </p:spPr>
      </p:pic>
      <p:sp>
        <p:nvSpPr>
          <p:cNvPr id="7" name="標題 1"/>
          <p:cNvSpPr txBox="1">
            <a:spLocks/>
          </p:cNvSpPr>
          <p:nvPr userDrawn="1"/>
        </p:nvSpPr>
        <p:spPr>
          <a:xfrm rot="19594117">
            <a:off x="3295654" y="3041650"/>
            <a:ext cx="4703233" cy="1009650"/>
          </a:xfrm>
          <a:prstGeom prst="rect">
            <a:avLst/>
          </a:prstGeom>
        </p:spPr>
        <p:txBody>
          <a:bodyPr anchor="b"/>
          <a:lstStyle/>
          <a:p>
            <a:pPr algn="ctr" fontAlgn="auto">
              <a:spcAft>
                <a:spcPts val="0"/>
              </a:spcAft>
              <a:defRPr/>
            </a:pPr>
            <a:r>
              <a:rPr kumimoji="0" lang="en-US" altLang="zh-TW"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rPr>
              <a:t>ST☆R</a:t>
            </a:r>
            <a:endParaRPr kumimoji="0" lang="zh-TW" altLang="en-US" sz="6600" b="1" i="1" dirty="0">
              <a:solidFill>
                <a:schemeClr val="accent4">
                  <a:lumMod val="60000"/>
                  <a:lumOff val="40000"/>
                </a:schemeClr>
              </a:solidFill>
              <a:latin typeface="超世紀波卡體一空陰" pitchFamily="2" charset="-120"/>
              <a:ea typeface="超世紀波卡體一空陰" pitchFamily="2" charset="-120"/>
              <a:cs typeface="Arial Unicode MS" pitchFamily="34" charset="-120"/>
            </a:endParaRPr>
          </a:p>
        </p:txBody>
      </p:sp>
      <p:sp>
        <p:nvSpPr>
          <p:cNvPr id="2" name="標題 1"/>
          <p:cNvSpPr>
            <a:spLocks noGrp="1"/>
          </p:cNvSpPr>
          <p:nvPr>
            <p:ph type="title"/>
          </p:nvPr>
        </p:nvSpPr>
        <p:spPr>
          <a:xfrm>
            <a:off x="609600" y="228600"/>
            <a:ext cx="10972800" cy="914400"/>
          </a:xfrm>
        </p:spPr>
        <p:txBody>
          <a:bodyPr/>
          <a:lstStyle/>
          <a:p>
            <a:r>
              <a:rPr lang="zh-TW" altLang="en-US" smtClean="0"/>
              <a:t>按一下以編輯母片標題樣式</a:t>
            </a:r>
            <a:endParaRPr lang="en-US"/>
          </a:p>
        </p:txBody>
      </p:sp>
      <p:sp>
        <p:nvSpPr>
          <p:cNvPr id="8" name="日期版面配置區 2"/>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en-US" dirty="0"/>
          </a:p>
        </p:txBody>
      </p:sp>
      <p:sp>
        <p:nvSpPr>
          <p:cNvPr id="10" name="投影片編號版面配置區 4"/>
          <p:cNvSpPr>
            <a:spLocks noGrp="1"/>
          </p:cNvSpPr>
          <p:nvPr>
            <p:ph type="sldNum" sz="quarter" idx="12"/>
          </p:nvPr>
        </p:nvSpPr>
        <p:spPr/>
        <p:txBody>
          <a:bodyPr/>
          <a:lstStyle>
            <a:lvl1pPr>
              <a:defRPr/>
            </a:lvl1pPr>
          </a:lstStyle>
          <a:p>
            <a:pPr>
              <a:defRPr/>
            </a:pPr>
            <a:fld id="{A5C49390-859A-4B82-9667-58B58EBCB525}"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線接點 1"/>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3" name="等腰三角形 2"/>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投影片編號版面配置區 3"/>
          <p:cNvSpPr>
            <a:spLocks noGrp="1"/>
          </p:cNvSpPr>
          <p:nvPr>
            <p:ph type="sldNum" sz="quarter" idx="12"/>
          </p:nvPr>
        </p:nvSpPr>
        <p:spPr/>
        <p:txBody>
          <a:bodyPr/>
          <a:lstStyle>
            <a:lvl1pPr>
              <a:defRPr/>
            </a:lvl1pPr>
          </a:lstStyle>
          <a:p>
            <a:pPr>
              <a:defRPr/>
            </a:pPr>
            <a:fld id="{7AE0613F-01AD-4AF4-B065-14E6D69794D3}"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直線接點 5"/>
          <p:cNvSpPr>
            <a:spLocks noChangeShapeType="1"/>
          </p:cNvSpPr>
          <p:nvPr/>
        </p:nvSpPr>
        <p:spPr bwMode="auto">
          <a:xfrm rot="5400000">
            <a:off x="522023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dirty="0"/>
          </a:p>
        </p:txBody>
      </p:sp>
      <p:sp>
        <p:nvSpPr>
          <p:cNvPr id="7" name="等腰三角形 6"/>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zh-TW" altLang="en-US" dirty="0" smtClean="0"/>
              <a:t>按一下以編輯母片標題樣式</a:t>
            </a:r>
            <a:endParaRPr lang="en-US" dirty="0"/>
          </a:p>
        </p:txBody>
      </p:sp>
      <p:sp>
        <p:nvSpPr>
          <p:cNvPr id="3" name="文字版面配置區 2"/>
          <p:cNvSpPr>
            <a:spLocks noGrp="1"/>
          </p:cNvSpPr>
          <p:nvPr>
            <p:ph type="body" idx="2"/>
          </p:nvPr>
        </p:nvSpPr>
        <p:spPr>
          <a:xfrm>
            <a:off x="8432800" y="1219203"/>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2" name="內容版面配置區 11"/>
          <p:cNvSpPr>
            <a:spLocks noGrp="1"/>
          </p:cNvSpPr>
          <p:nvPr>
            <p:ph sz="quarter" idx="1"/>
          </p:nvPr>
        </p:nvSpPr>
        <p:spPr>
          <a:xfrm>
            <a:off x="406400" y="304800"/>
            <a:ext cx="7620000" cy="57150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4"/>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C5237C51-4FA3-4035-A6CE-93E2866455C0}" type="slidenum">
              <a:rPr lang="zh-TW" altLang="en-US"/>
              <a:pPr>
                <a:defRPr/>
              </a:pPr>
              <a:t>‹#›</a:t>
            </a:fld>
            <a:endParaRPr lang="zh-TW"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5" name="直線接點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6" name="等腰三角形 5"/>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a:xfrm>
            <a:off x="609604"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標題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TW" altLang="en-US" noProof="0" smtClean="0"/>
              <a:t>按一下圖示以新增圖片</a:t>
            </a:r>
            <a:endParaRPr lang="en-US" noProof="0" dirty="0"/>
          </a:p>
        </p:txBody>
      </p:sp>
      <p:sp>
        <p:nvSpPr>
          <p:cNvPr id="4" name="文字版面配置區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8" name="日期版面配置區 4"/>
          <p:cNvSpPr>
            <a:spLocks noGrp="1"/>
          </p:cNvSpPr>
          <p:nvPr>
            <p:ph type="dt" sz="half" idx="10"/>
          </p:nvPr>
        </p:nvSpPr>
        <p:spPr>
          <a:xfrm>
            <a:off x="8534404" y="6356355"/>
            <a:ext cx="3052233" cy="365125"/>
          </a:xfrm>
          <a:prstGeom prst="rect">
            <a:avLst/>
          </a:prstGeom>
        </p:spPr>
        <p:txBody>
          <a:bodyPr/>
          <a:lstStyle>
            <a:lvl1pPr>
              <a:defRPr/>
            </a:lvl1pPr>
          </a:lstStyle>
          <a:p>
            <a:pPr>
              <a:defRPr/>
            </a:pPr>
            <a:endParaRPr lang="zh-TW" altLang="en-US"/>
          </a:p>
        </p:txBody>
      </p:sp>
      <p:sp>
        <p:nvSpPr>
          <p:cNvPr id="9" name="頁尾版面配置區 5"/>
          <p:cNvSpPr>
            <a:spLocks noGrp="1"/>
          </p:cNvSpPr>
          <p:nvPr>
            <p:ph type="ftr" sz="quarter" idx="11"/>
          </p:nvPr>
        </p:nvSpPr>
        <p:spPr>
          <a:xfrm>
            <a:off x="3865033" y="6356355"/>
            <a:ext cx="4673600" cy="365125"/>
          </a:xfrm>
          <a:prstGeom prst="rect">
            <a:avLst/>
          </a:prstGeom>
        </p:spPr>
        <p:txBody>
          <a:bodyPr/>
          <a:lstStyle>
            <a:lvl1pPr>
              <a:defRPr/>
            </a:lvl1pPr>
          </a:lstStyle>
          <a:p>
            <a:pPr>
              <a:defRPr/>
            </a:pPr>
            <a:endParaRPr lang="zh-TW" altLang="en-US"/>
          </a:p>
        </p:txBody>
      </p:sp>
      <p:sp>
        <p:nvSpPr>
          <p:cNvPr id="10" name="投影片編號版面配置區 6"/>
          <p:cNvSpPr>
            <a:spLocks noGrp="1"/>
          </p:cNvSpPr>
          <p:nvPr>
            <p:ph type="sldNum" sz="quarter" idx="12"/>
          </p:nvPr>
        </p:nvSpPr>
        <p:spPr/>
        <p:txBody>
          <a:bodyPr/>
          <a:lstStyle>
            <a:lvl1pPr>
              <a:defRPr/>
            </a:lvl1pPr>
          </a:lstStyle>
          <a:p>
            <a:pPr>
              <a:defRPr/>
            </a:pPr>
            <a:fld id="{EECAECBC-0C91-4DAE-A7B9-EA8220A4C66D}" type="slidenum">
              <a:rPr lang="zh-TW" altLang="en-US"/>
              <a:pPr>
                <a:defRPr/>
              </a:pPr>
              <a:t>‹#›</a:t>
            </a:fld>
            <a:endParaRPr lang="zh-TW" alt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標題版面配置區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dirty="0" smtClean="0"/>
              <a:t>按一下以編輯母片標題樣式</a:t>
            </a:r>
            <a:endParaRPr lang="en-US" dirty="0" smtClean="0"/>
          </a:p>
        </p:txBody>
      </p:sp>
      <p:sp>
        <p:nvSpPr>
          <p:cNvPr id="5123" name="文字版面配置區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smtClean="0"/>
          </a:p>
        </p:txBody>
      </p:sp>
      <p:sp>
        <p:nvSpPr>
          <p:cNvPr id="23" name="投影片編號版面配置區 22"/>
          <p:cNvSpPr>
            <a:spLocks noGrp="1"/>
          </p:cNvSpPr>
          <p:nvPr>
            <p:ph type="sldNum" sz="quarter" idx="4"/>
          </p:nvPr>
        </p:nvSpPr>
        <p:spPr>
          <a:xfrm>
            <a:off x="817033" y="6356355"/>
            <a:ext cx="2641600" cy="365125"/>
          </a:xfrm>
          <a:prstGeom prst="rect">
            <a:avLst/>
          </a:prstGeom>
        </p:spPr>
        <p:txBody>
          <a:bodyPr vert="horz"/>
          <a:lstStyle>
            <a:lvl1pPr algn="l" eaLnBrk="1" latinLnBrk="0" hangingPunct="1">
              <a:defRPr kumimoji="0" sz="1400" smtClean="0">
                <a:solidFill>
                  <a:schemeClr val="tx2"/>
                </a:solidFill>
              </a:defRPr>
            </a:lvl1pPr>
          </a:lstStyle>
          <a:p>
            <a:pPr>
              <a:defRPr/>
            </a:pPr>
            <a:fld id="{5CFD981B-B004-4CD9-BDE4-045E4C2478BA}" type="slidenum">
              <a:rPr lang="zh-TW" altLang="en-US"/>
              <a:pPr>
                <a:defRPr/>
              </a:pPr>
              <a:t>‹#›</a:t>
            </a:fld>
            <a:endParaRPr lang="zh-TW" altLang="en-US" dirty="0"/>
          </a:p>
        </p:txBody>
      </p:sp>
      <p:sp>
        <p:nvSpPr>
          <p:cNvPr id="28" name="直線接點 2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29" name="直線接點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kumimoji="0" lang="en-US"/>
          </a:p>
        </p:txBody>
      </p:sp>
      <p:sp>
        <p:nvSpPr>
          <p:cNvPr id="10" name="等腰三角形 9"/>
          <p:cNvSpPr>
            <a:spLocks noChangeAspect="1"/>
          </p:cNvSpPr>
          <p:nvPr/>
        </p:nvSpPr>
        <p:spPr>
          <a:xfrm rot="5400000">
            <a:off x="590550" y="6447369"/>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7" name="Text Box 22"/>
          <p:cNvSpPr txBox="1">
            <a:spLocks noChangeArrowheads="1"/>
          </p:cNvSpPr>
          <p:nvPr/>
        </p:nvSpPr>
        <p:spPr bwMode="auto">
          <a:xfrm>
            <a:off x="10466689" y="3095626"/>
            <a:ext cx="461665" cy="92398"/>
          </a:xfrm>
          <a:prstGeom prst="rect">
            <a:avLst/>
          </a:prstGeom>
          <a:noFill/>
          <a:ln w="9525">
            <a:noFill/>
            <a:miter lim="800000"/>
            <a:headEnd/>
            <a:tailEnd/>
          </a:ln>
          <a:effectLst/>
        </p:spPr>
        <p:txBody>
          <a:bodyPr vert="eaVert" wrap="none">
            <a:spAutoFit/>
          </a:body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78" r:id="rId5"/>
    <p:sldLayoutId id="2147483783" r:id="rId6"/>
    <p:sldLayoutId id="2147483784" r:id="rId7"/>
    <p:sldLayoutId id="2147483785" r:id="rId8"/>
    <p:sldLayoutId id="2147483786" r:id="rId9"/>
    <p:sldLayoutId id="2147483787" r:id="rId10"/>
    <p:sldLayoutId id="2147483788" r:id="rId11"/>
  </p:sldLayoutIdLst>
  <p:timing>
    <p:tnLst>
      <p:par>
        <p:cTn id="1" dur="indefinite" restart="never" nodeType="tmRoot"/>
      </p:par>
    </p:tnLst>
  </p:timing>
  <p:hf hdr="0" ftr="0" dt="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ea typeface="標楷體" pitchFamily="65" charset="-120"/>
        </a:defRPr>
      </a:lvl2pPr>
      <a:lvl3pPr algn="l" rtl="0" fontAlgn="base">
        <a:spcBef>
          <a:spcPct val="0"/>
        </a:spcBef>
        <a:spcAft>
          <a:spcPct val="0"/>
        </a:spcAft>
        <a:defRPr sz="3200">
          <a:solidFill>
            <a:schemeClr val="tx2"/>
          </a:solidFill>
          <a:latin typeface="Bookman Old Style" pitchFamily="18" charset="0"/>
          <a:ea typeface="標楷體" pitchFamily="65" charset="-120"/>
        </a:defRPr>
      </a:lvl3pPr>
      <a:lvl4pPr algn="l" rtl="0" fontAlgn="base">
        <a:spcBef>
          <a:spcPct val="0"/>
        </a:spcBef>
        <a:spcAft>
          <a:spcPct val="0"/>
        </a:spcAft>
        <a:defRPr sz="3200">
          <a:solidFill>
            <a:schemeClr val="tx2"/>
          </a:solidFill>
          <a:latin typeface="Bookman Old Style" pitchFamily="18" charset="0"/>
          <a:ea typeface="標楷體" pitchFamily="65" charset="-120"/>
        </a:defRPr>
      </a:lvl4pPr>
      <a:lvl5pPr algn="l" rtl="0" fontAlgn="base">
        <a:spcBef>
          <a:spcPct val="0"/>
        </a:spcBef>
        <a:spcAft>
          <a:spcPct val="0"/>
        </a:spcAft>
        <a:defRPr sz="3200">
          <a:solidFill>
            <a:schemeClr val="tx2"/>
          </a:solidFill>
          <a:latin typeface="Bookman Old Style" pitchFamily="18" charset="0"/>
          <a:ea typeface="標楷體" pitchFamily="65" charset="-120"/>
        </a:defRPr>
      </a:lvl5pPr>
      <a:lvl6pPr marL="457200" algn="l" rtl="0" fontAlgn="base">
        <a:spcBef>
          <a:spcPct val="0"/>
        </a:spcBef>
        <a:spcAft>
          <a:spcPct val="0"/>
        </a:spcAft>
        <a:defRPr sz="3200">
          <a:solidFill>
            <a:schemeClr val="tx2"/>
          </a:solidFill>
          <a:latin typeface="Bookman Old Style" pitchFamily="18" charset="0"/>
          <a:ea typeface="標楷體" pitchFamily="65" charset="-120"/>
        </a:defRPr>
      </a:lvl6pPr>
      <a:lvl7pPr marL="914400" algn="l" rtl="0" fontAlgn="base">
        <a:spcBef>
          <a:spcPct val="0"/>
        </a:spcBef>
        <a:spcAft>
          <a:spcPct val="0"/>
        </a:spcAft>
        <a:defRPr sz="3200">
          <a:solidFill>
            <a:schemeClr val="tx2"/>
          </a:solidFill>
          <a:latin typeface="Bookman Old Style" pitchFamily="18" charset="0"/>
          <a:ea typeface="標楷體" pitchFamily="65" charset="-120"/>
        </a:defRPr>
      </a:lvl7pPr>
      <a:lvl8pPr marL="1371600" algn="l" rtl="0" fontAlgn="base">
        <a:spcBef>
          <a:spcPct val="0"/>
        </a:spcBef>
        <a:spcAft>
          <a:spcPct val="0"/>
        </a:spcAft>
        <a:defRPr sz="3200">
          <a:solidFill>
            <a:schemeClr val="tx2"/>
          </a:solidFill>
          <a:latin typeface="Bookman Old Style" pitchFamily="18" charset="0"/>
          <a:ea typeface="標楷體" pitchFamily="65" charset="-120"/>
        </a:defRPr>
      </a:lvl8pPr>
      <a:lvl9pPr marL="1828800" algn="l" rtl="0" fontAlgn="base">
        <a:spcBef>
          <a:spcPct val="0"/>
        </a:spcBef>
        <a:spcAft>
          <a:spcPct val="0"/>
        </a:spcAft>
        <a:defRPr sz="3200">
          <a:solidFill>
            <a:schemeClr val="tx2"/>
          </a:solidFill>
          <a:latin typeface="Bookman Old Style" pitchFamily="18" charset="0"/>
          <a:ea typeface="標楷體" pitchFamily="65" charset="-12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hyperlink" Target="https://en.wikipedia.org/wiki/Takens%27s_theore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yosparc.com/blog/2019-nCoV" TargetMode="External"/><Relationship Id="rId5" Type="http://schemas.openxmlformats.org/officeDocument/2006/relationships/image" Target="../media/image4.gif"/><Relationship Id="rId4" Type="http://schemas.openxmlformats.org/officeDocument/2006/relationships/hyperlink" Target="https://www.nature.com/articles/d41586-020-02924-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https://franklab.cpmc.columbia.edu/franklab/archives/2418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www.blopig.com/blog/2020/12/casp14-what-google-deepminds-alphafold-2-really-achieved-and-what-it-means-for-protein-folding-biology-and-bioinformatics/" TargetMode="External"/><Relationship Id="rId2" Type="http://schemas.openxmlformats.org/officeDocument/2006/relationships/hyperlink" Target="https://deepmind.com/blog/article/alphafold-a-solution-to-a-50-year-old-grand-challenge-in-biology" TargetMode="External"/><Relationship Id="rId1" Type="http://schemas.openxmlformats.org/officeDocument/2006/relationships/slideLayout" Target="../slideLayouts/slideLayout2.xml"/><Relationship Id="rId5" Type="http://schemas.openxmlformats.org/officeDocument/2006/relationships/hyperlink" Target="https://github.com/GMashayekhi/ManifoldEM_Matlab" TargetMode="External"/><Relationship Id="rId4" Type="http://schemas.openxmlformats.org/officeDocument/2006/relationships/hyperlink" Target="https://moalquraishi.wordpress.com/2020/12/08/alphafold2-casp14-it-feels-like-ones-child-has-left-home/#s4.1"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uvrajitm/ConformationalCoordPropagation" TargetMode="External"/><Relationship Id="rId2" Type="http://schemas.openxmlformats.org/officeDocument/2006/relationships/hyperlink" Target="https://jlmelville.github.io/smallvis/spectral.html" TargetMode="External"/><Relationship Id="rId1" Type="http://schemas.openxmlformats.org/officeDocument/2006/relationships/slideLayout" Target="../slideLayouts/slideLayout2.xml"/><Relationship Id="rId5" Type="http://schemas.openxmlformats.org/officeDocument/2006/relationships/hyperlink" Target="https://github.com/evanseitz/cryoEM_synthetic_generation" TargetMode="External"/><Relationship Id="rId4" Type="http://schemas.openxmlformats.org/officeDocument/2006/relationships/hyperlink" Target="https://github.com/evanseitz/POLARI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750.png"/><Relationship Id="rId7" Type="http://schemas.openxmlformats.org/officeDocument/2006/relationships/image" Target="../media/image12.emf"/><Relationship Id="rId12" Type="http://schemas.openxmlformats.org/officeDocument/2006/relationships/image" Target="../media/image4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4100.png"/><Relationship Id="rId5" Type="http://schemas.openxmlformats.org/officeDocument/2006/relationships/image" Target="../media/image10.png"/><Relationship Id="rId10" Type="http://schemas.openxmlformats.org/officeDocument/2006/relationships/image" Target="../media/image15.emf"/><Relationship Id="rId4" Type="http://schemas.openxmlformats.org/officeDocument/2006/relationships/image" Target="../media/image9.png"/><Relationship Id="rId9"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標題 1"/>
          <p:cNvSpPr>
            <a:spLocks noGrp="1"/>
          </p:cNvSpPr>
          <p:nvPr>
            <p:ph type="title"/>
          </p:nvPr>
        </p:nvSpPr>
        <p:spPr>
          <a:xfrm>
            <a:off x="1354572" y="2924944"/>
            <a:ext cx="9787656" cy="813058"/>
          </a:xfrm>
        </p:spPr>
        <p:txBody>
          <a:bodyPr>
            <a:noAutofit/>
          </a:bodyPr>
          <a:lstStyle/>
          <a:p>
            <a:pPr algn="ctr"/>
            <a:r>
              <a:rPr lang="en-US" altLang="zh-TW" sz="3600" b="1" smtClean="0">
                <a:solidFill>
                  <a:schemeClr val="accent1">
                    <a:lumMod val="50000"/>
                  </a:schemeClr>
                </a:solidFill>
                <a:latin typeface="Times New Roman" panose="02020603050405020304" pitchFamily="18" charset="0"/>
                <a:cs typeface="Times New Roman" panose="02020603050405020304" pitchFamily="18" charset="0"/>
              </a:rPr>
              <a:t>Exploring 3D Dynamics in CryoEM– ManifoldEM </a:t>
            </a:r>
            <a:endParaRPr lang="en-US" altLang="zh-TW" sz="3600" b="1" baseline="30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3" name="副標題 2"/>
          <p:cNvSpPr>
            <a:spLocks noGrp="1"/>
          </p:cNvSpPr>
          <p:nvPr>
            <p:ph type="body" idx="1"/>
          </p:nvPr>
        </p:nvSpPr>
        <p:spPr/>
        <p:txBody>
          <a:bodyPr>
            <a:normAutofit/>
          </a:bodyPr>
          <a:lstStyle/>
          <a:p>
            <a:pPr algn="ctr" fontAlgn="auto">
              <a:spcAft>
                <a:spcPts val="0"/>
              </a:spcAft>
              <a:defRPr/>
            </a:pPr>
            <a:r>
              <a:rPr lang="en-US" altLang="zh-TW" sz="2700" dirty="0" err="1" smtClean="0">
                <a:solidFill>
                  <a:schemeClr val="tx1">
                    <a:lumMod val="75000"/>
                    <a:lumOff val="25000"/>
                  </a:schemeClr>
                </a:solidFill>
                <a:latin typeface="Times New Roman" panose="02020603050405020304" pitchFamily="18" charset="0"/>
                <a:cs typeface="Times New Roman" panose="02020603050405020304" pitchFamily="18" charset="0"/>
              </a:rPr>
              <a:t>Szu</a:t>
            </a:r>
            <a:r>
              <a:rPr lang="en-US" altLang="zh-TW" sz="2700" dirty="0" smtClean="0">
                <a:solidFill>
                  <a:schemeClr val="tx1">
                    <a:lumMod val="75000"/>
                    <a:lumOff val="25000"/>
                  </a:schemeClr>
                </a:solidFill>
                <a:latin typeface="Times New Roman" panose="02020603050405020304" pitchFamily="18" charset="0"/>
                <a:cs typeface="Times New Roman" panose="02020603050405020304" pitchFamily="18" charset="0"/>
              </a:rPr>
              <a:t>-Chi Chung</a:t>
            </a:r>
          </a:p>
          <a:p>
            <a:pPr algn="ctr" fontAlgn="auto">
              <a:spcAft>
                <a:spcPts val="0"/>
              </a:spcAft>
              <a:defRPr/>
            </a:pPr>
            <a:endParaRPr lang="en-US" altLang="zh-TW" sz="270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ctr" fontAlgn="auto">
              <a:spcAft>
                <a:spcPts val="0"/>
              </a:spcAft>
              <a:defRPr/>
            </a:pPr>
            <a:endParaRPr lang="zh-TW" altLang="en-US" sz="27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latin typeface="Times New Roman" panose="02020603050405020304" pitchFamily="18" charset="0"/>
                <a:cs typeface="Times New Roman" panose="02020603050405020304" pitchFamily="18" charset="0"/>
              </a:rPr>
              <a:t>Graph Laplacian </a:t>
            </a:r>
            <a:r>
              <a:rPr lang="en-US" altLang="zh-TW" smtClean="0"/>
              <a:t>[10]</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dirty="0" err="1" smtClean="0">
                    <a:latin typeface="Times New Roman" panose="02020603050405020304" pitchFamily="18" charset="0"/>
                    <a:cs typeface="Times New Roman" panose="02020603050405020304" pitchFamily="18" charset="0"/>
                  </a:rPr>
                  <a:t>Unnormalized</a:t>
                </a:r>
                <a:r>
                  <a:rPr lang="en-US" altLang="zh-TW" dirty="0" smtClean="0">
                    <a:latin typeface="Times New Roman" panose="02020603050405020304" pitchFamily="18" charset="0"/>
                    <a:cs typeface="Times New Roman" panose="02020603050405020304" pitchFamily="18" charset="0"/>
                  </a:rPr>
                  <a:t> graph Laplacian</a:t>
                </a:r>
                <a:endParaRPr lang="en-US" altLang="zh-TW" b="0" dirty="0" smtClean="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b="0" i="1" smtClean="0">
                        <a:latin typeface="Cambria Math" panose="02040503050406030204" pitchFamily="18" charset="0"/>
                      </a:rPr>
                      <m:t>𝐿</m:t>
                    </m:r>
                    <m:r>
                      <a:rPr lang="en-US" altLang="zh-TW" b="0" i="1" smtClean="0">
                        <a:latin typeface="Cambria Math" panose="02040503050406030204" pitchFamily="18" charset="0"/>
                      </a:rPr>
                      <m:t>=</m:t>
                    </m:r>
                    <m:r>
                      <a:rPr lang="en-US" altLang="zh-TW" b="0" i="1" smtClean="0">
                        <a:latin typeface="Cambria Math" panose="02040503050406030204" pitchFamily="18" charset="0"/>
                      </a:rPr>
                      <m:t>𝐷</m:t>
                    </m:r>
                    <m:r>
                      <a:rPr lang="en-US" altLang="zh-TW" b="0" i="1" smtClean="0">
                        <a:latin typeface="Cambria Math" panose="02040503050406030204" pitchFamily="18" charset="0"/>
                      </a:rPr>
                      <m:t>−</m:t>
                    </m:r>
                    <m:r>
                      <a:rPr lang="en-US" altLang="zh-TW" b="0" i="1" smtClean="0">
                        <a:latin typeface="Cambria Math" panose="02040503050406030204" pitchFamily="18" charset="0"/>
                      </a:rPr>
                      <m:t>𝑊</m:t>
                    </m:r>
                  </m:oMath>
                </a14:m>
                <a:endParaRPr lang="en-US" altLang="zh-TW" b="0" dirty="0" smtClean="0">
                  <a:latin typeface="Times New Roman" panose="02020603050405020304" pitchFamily="18" charset="0"/>
                  <a:cs typeface="Times New Roman" panose="02020603050405020304" pitchFamily="18" charset="0"/>
                </a:endParaRPr>
              </a:p>
              <a:p>
                <a:pPr lvl="1"/>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10</a:t>
            </a:fld>
            <a:endParaRPr lang="zh-TW" altLang="en-US" dirty="0"/>
          </a:p>
        </p:txBody>
      </p:sp>
      <p:pic>
        <p:nvPicPr>
          <p:cNvPr id="7" name="圖片 6"/>
          <p:cNvPicPr>
            <a:picLocks noChangeAspect="1"/>
          </p:cNvPicPr>
          <p:nvPr/>
        </p:nvPicPr>
        <p:blipFill>
          <a:blip r:embed="rId4"/>
          <a:stretch>
            <a:fillRect/>
          </a:stretch>
        </p:blipFill>
        <p:spPr>
          <a:xfrm>
            <a:off x="3058001" y="4474090"/>
            <a:ext cx="5400600" cy="1979963"/>
          </a:xfrm>
          <a:prstGeom prst="rect">
            <a:avLst/>
          </a:prstGeom>
        </p:spPr>
      </p:pic>
      <p:pic>
        <p:nvPicPr>
          <p:cNvPr id="9" name="圖片 8"/>
          <p:cNvPicPr>
            <a:picLocks noChangeAspect="1"/>
          </p:cNvPicPr>
          <p:nvPr/>
        </p:nvPicPr>
        <p:blipFill>
          <a:blip r:embed="rId5"/>
          <a:stretch>
            <a:fillRect/>
          </a:stretch>
        </p:blipFill>
        <p:spPr>
          <a:xfrm>
            <a:off x="6096000" y="372547"/>
            <a:ext cx="5647454" cy="3942842"/>
          </a:xfrm>
          <a:prstGeom prst="rect">
            <a:avLst/>
          </a:prstGeom>
        </p:spPr>
      </p:pic>
      <p:pic>
        <p:nvPicPr>
          <p:cNvPr id="10" name="圖片 9"/>
          <p:cNvPicPr>
            <a:picLocks noChangeAspect="1"/>
          </p:cNvPicPr>
          <p:nvPr/>
        </p:nvPicPr>
        <p:blipFill>
          <a:blip r:embed="rId6"/>
          <a:stretch>
            <a:fillRect/>
          </a:stretch>
        </p:blipFill>
        <p:spPr>
          <a:xfrm>
            <a:off x="1239491" y="2107593"/>
            <a:ext cx="4438283" cy="2347299"/>
          </a:xfrm>
          <a:prstGeom prst="rect">
            <a:avLst/>
          </a:prstGeom>
        </p:spPr>
      </p:pic>
    </p:spTree>
    <p:extLst>
      <p:ext uri="{BB962C8B-B14F-4D97-AF65-F5344CB8AC3E}">
        <p14:creationId xmlns:p14="http://schemas.microsoft.com/office/powerpoint/2010/main" val="982642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latin typeface="Times New Roman" panose="02020603050405020304" pitchFamily="18" charset="0"/>
                <a:cs typeface="Times New Roman" panose="02020603050405020304" pitchFamily="18" charset="0"/>
              </a:rPr>
              <a:t>Graph Laplacian </a:t>
            </a:r>
            <a:r>
              <a:rPr lang="en-US" altLang="zh-TW" smtClean="0"/>
              <a:t>[10]</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mtClean="0"/>
                  <a:t>Symmetrized Normalized Laplacian</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𝑠𝑦𝑚</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𝐷</m:t>
                        </m:r>
                      </m:e>
                      <m:sup>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sup>
                    </m:sSup>
                    <m:r>
                      <a:rPr lang="en-US" altLang="zh-TW" b="0" i="1" smtClean="0">
                        <a:latin typeface="Cambria Math" panose="02040503050406030204" pitchFamily="18" charset="0"/>
                      </a:rPr>
                      <m:t>𝐿</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𝐼</m:t>
                    </m:r>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up>
                    </m:sSup>
                    <m:r>
                      <a:rPr lang="en-US" altLang="zh-TW" b="0" i="1" smtClean="0">
                        <a:latin typeface="Cambria Math" panose="02040503050406030204" pitchFamily="18" charset="0"/>
                      </a:rPr>
                      <m:t>𝑊</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up>
                    </m:sSup>
                  </m:oMath>
                </a14:m>
                <a:endParaRPr lang="en-US" altLang="zh-TW" smtClean="0"/>
              </a:p>
              <a:p>
                <a:r>
                  <a:rPr lang="en-US" altLang="zh-TW"/>
                  <a:t>Random Walk Normalized Laplacian</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b="0" i="1" smtClean="0">
                            <a:latin typeface="Cambria Math" panose="02040503050406030204" pitchFamily="18" charset="0"/>
                          </a:rPr>
                          <m:t>𝑟𝑤</m:t>
                        </m:r>
                      </m:sub>
                    </m:sSub>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r>
                          <a:rPr lang="en-US" altLang="zh-TW" b="0" i="1" smtClean="0">
                            <a:latin typeface="Cambria Math" panose="02040503050406030204" pitchFamily="18" charset="0"/>
                          </a:rPr>
                          <m:t>−1</m:t>
                        </m:r>
                      </m:sup>
                    </m:sSup>
                    <m:r>
                      <a:rPr lang="en-US" altLang="zh-TW" i="1">
                        <a:latin typeface="Cambria Math" panose="02040503050406030204" pitchFamily="18" charset="0"/>
                      </a:rPr>
                      <m:t>𝐿</m:t>
                    </m:r>
                    <m:r>
                      <a:rPr lang="en-US" altLang="zh-TW" i="1">
                        <a:latin typeface="Cambria Math" panose="02040503050406030204" pitchFamily="18" charset="0"/>
                      </a:rPr>
                      <m:t>=</m:t>
                    </m:r>
                    <m:r>
                      <a:rPr lang="en-US" altLang="zh-TW" i="1">
                        <a:latin typeface="Cambria Math" panose="02040503050406030204" pitchFamily="18" charset="0"/>
                      </a:rPr>
                      <m:t>𝐼</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r>
                          <a:rPr lang="en-US" altLang="zh-TW" b="0" i="1" smtClean="0">
                            <a:latin typeface="Cambria Math" panose="02040503050406030204" pitchFamily="18" charset="0"/>
                          </a:rPr>
                          <m:t>−1</m:t>
                        </m:r>
                      </m:sup>
                    </m:sSup>
                    <m:r>
                      <a:rPr lang="en-US" altLang="zh-TW" i="1">
                        <a:latin typeface="Cambria Math" panose="02040503050406030204" pitchFamily="18" charset="0"/>
                      </a:rPr>
                      <m:t>𝑊</m:t>
                    </m:r>
                    <m:r>
                      <a:rPr lang="en-US" altLang="zh-TW" b="0" i="1" smtClean="0">
                        <a:latin typeface="Cambria Math" panose="02040503050406030204" pitchFamily="18" charset="0"/>
                      </a:rPr>
                      <m:t>=</m:t>
                    </m:r>
                    <m:r>
                      <a:rPr lang="en-US" altLang="zh-TW" b="0" i="1" smtClean="0">
                        <a:latin typeface="Cambria Math" panose="02040503050406030204" pitchFamily="18" charset="0"/>
                      </a:rPr>
                      <m:t>𝐼</m:t>
                    </m:r>
                    <m:r>
                      <a:rPr lang="en-US" altLang="zh-TW" b="0" i="1" smtClean="0">
                        <a:latin typeface="Cambria Math" panose="02040503050406030204" pitchFamily="18" charset="0"/>
                      </a:rPr>
                      <m:t>−</m:t>
                    </m:r>
                    <m:r>
                      <a:rPr lang="en-US" altLang="zh-TW" b="0" i="1" smtClean="0">
                        <a:latin typeface="Cambria Math" panose="02040503050406030204" pitchFamily="18" charset="0"/>
                      </a:rPr>
                      <m:t>𝑃</m:t>
                    </m:r>
                  </m:oMath>
                </a14:m>
                <a:endParaRPr lang="en-US" altLang="zh-TW" smtClean="0"/>
              </a:p>
              <a:p>
                <a:pPr lvl="1"/>
                <a14:m>
                  <m:oMath xmlns:m="http://schemas.openxmlformats.org/officeDocument/2006/math">
                    <m:r>
                      <a:rPr lang="en-US" altLang="zh-TW" i="1">
                        <a:latin typeface="Cambria Math" panose="02040503050406030204" pitchFamily="18" charset="0"/>
                      </a:rPr>
                      <m:t>𝑃</m:t>
                    </m:r>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r>
                          <a:rPr lang="en-US" altLang="zh-TW" i="1">
                            <a:latin typeface="Cambria Math" panose="02040503050406030204" pitchFamily="18" charset="0"/>
                          </a:rPr>
                          <m:t>−1</m:t>
                        </m:r>
                      </m:sup>
                    </m:sSup>
                    <m:r>
                      <a:rPr lang="en-US" altLang="zh-TW" i="1">
                        <a:latin typeface="Cambria Math" panose="02040503050406030204" pitchFamily="18" charset="0"/>
                      </a:rPr>
                      <m:t>𝑊</m:t>
                    </m:r>
                  </m:oMath>
                </a14:m>
                <a:r>
                  <a:rPr lang="en-US" altLang="zh-TW" smtClean="0"/>
                  <a:t> is random walk transition matrix also called diffusion operator</a:t>
                </a:r>
              </a:p>
              <a:p>
                <a:pPr lvl="2"/>
                <a14:m>
                  <m:oMath xmlns:m="http://schemas.openxmlformats.org/officeDocument/2006/math">
                    <m:r>
                      <a:rPr lang="en-US" altLang="zh-TW" i="1">
                        <a:latin typeface="Cambria Math" panose="02040503050406030204" pitchFamily="18" charset="0"/>
                      </a:rPr>
                      <m:t>𝑃</m:t>
                    </m:r>
                  </m:oMath>
                </a14:m>
                <a:r>
                  <a:rPr lang="en-US" altLang="zh-TW" smtClean="0"/>
                  <a:t> is row normalized </a:t>
                </a:r>
                <a:r>
                  <a:rPr lang="en-US" altLang="zh-TW"/>
                  <a:t> (i.e. all rows add up to 1)</a:t>
                </a:r>
                <a:endParaRPr lang="en-US" altLang="zh-TW" smtClean="0"/>
              </a:p>
              <a:p>
                <a:pPr lvl="1"/>
                <a:endParaRPr lang="zh-TW" altLang="en-US"/>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11</a:t>
            </a:fld>
            <a:endParaRPr lang="zh-TW" altLang="en-US" dirty="0"/>
          </a:p>
        </p:txBody>
      </p:sp>
    </p:spTree>
    <p:extLst>
      <p:ext uri="{BB962C8B-B14F-4D97-AF65-F5344CB8AC3E}">
        <p14:creationId xmlns:p14="http://schemas.microsoft.com/office/powerpoint/2010/main" val="796299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Laplacian </a:t>
            </a:r>
            <a:r>
              <a:rPr lang="en-US" altLang="zh-TW" smtClean="0"/>
              <a:t>Eigenmaps [11]</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5807968" y="1268760"/>
                <a:ext cx="6278488" cy="4937760"/>
              </a:xfrm>
            </p:spPr>
            <p:txBody>
              <a:bodyPr/>
              <a:lstStyle/>
              <a:p>
                <a:r>
                  <a:rPr lang="en-US" altLang="zh-TW" smtClean="0"/>
                  <a:t>Solve the generalized </a:t>
                </a:r>
                <a:r>
                  <a:rPr lang="en-US" altLang="zh-TW"/>
                  <a:t>eigenvalue </a:t>
                </a:r>
                <a:r>
                  <a:rPr lang="en-US" altLang="zh-TW" smtClean="0"/>
                  <a:t>problem</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𝑟𝑤</m:t>
                        </m:r>
                      </m:sub>
                    </m:sSub>
                    <m:r>
                      <a:rPr lang="en-US" altLang="zh-TW" i="1">
                        <a:latin typeface="Cambria Math" panose="02040503050406030204" pitchFamily="18" charset="0"/>
                      </a:rPr>
                      <m:t>𝑣</m:t>
                    </m:r>
                    <m:r>
                      <a:rPr lang="en-US" altLang="zh-TW" i="1">
                        <a:latin typeface="Cambria Math" panose="02040503050406030204" pitchFamily="18" charset="0"/>
                      </a:rPr>
                      <m:t>=</m:t>
                    </m:r>
                    <m:r>
                      <m:rPr>
                        <m:sty m:val="p"/>
                      </m:rPr>
                      <a:rPr lang="el-GR" altLang="zh-TW" i="1">
                        <a:latin typeface="Cambria Math" panose="02040503050406030204" pitchFamily="18" charset="0"/>
                      </a:rPr>
                      <m:t>λ</m:t>
                    </m:r>
                    <m:r>
                      <a:rPr lang="en-US" altLang="zh-TW" i="1">
                        <a:latin typeface="Cambria Math" panose="02040503050406030204" pitchFamily="18" charset="0"/>
                        <a:ea typeface="Cambria Math" panose="02040503050406030204" pitchFamily="18" charset="0"/>
                      </a:rPr>
                      <m:t>𝑣</m:t>
                    </m:r>
                  </m:oMath>
                </a14:m>
                <a:endParaRPr lang="en-US" altLang="zh-TW"/>
              </a:p>
              <a:p>
                <a:pPr marL="274638"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r>
                            <a:rPr lang="en-US" altLang="zh-TW" i="1">
                              <a:latin typeface="Cambria Math" panose="02040503050406030204" pitchFamily="18" charset="0"/>
                            </a:rPr>
                            <m:t>−1</m:t>
                          </m:r>
                        </m:sup>
                      </m:sSup>
                      <m:r>
                        <a:rPr lang="en-US" altLang="zh-TW" i="1">
                          <a:latin typeface="Cambria Math" panose="02040503050406030204" pitchFamily="18" charset="0"/>
                        </a:rPr>
                        <m:t>𝐿</m:t>
                      </m:r>
                      <m:r>
                        <a:rPr lang="en-US" altLang="zh-TW" b="0" i="1" smtClean="0">
                          <a:latin typeface="Cambria Math" panose="02040503050406030204" pitchFamily="18" charset="0"/>
                        </a:rPr>
                        <m:t>𝑣</m:t>
                      </m:r>
                      <m:r>
                        <a:rPr lang="en-US" altLang="zh-TW" b="0" i="1" smtClean="0">
                          <a:latin typeface="Cambria Math" panose="02040503050406030204" pitchFamily="18" charset="0"/>
                        </a:rPr>
                        <m:t>=</m:t>
                      </m:r>
                      <m:r>
                        <m:rPr>
                          <m:sty m:val="p"/>
                        </m:rPr>
                        <a:rPr lang="el-GR" altLang="zh-TW" i="1">
                          <a:latin typeface="Cambria Math" panose="02040503050406030204" pitchFamily="18" charset="0"/>
                        </a:rPr>
                        <m:t>λ</m:t>
                      </m:r>
                      <m:r>
                        <a:rPr lang="en-US" altLang="zh-TW" b="0" i="1" smtClean="0">
                          <a:latin typeface="Cambria Math" panose="02040503050406030204" pitchFamily="18" charset="0"/>
                        </a:rPr>
                        <m:t>𝑣</m:t>
                      </m:r>
                      <m:r>
                        <a:rPr lang="en-US" altLang="zh-TW" i="1">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𝑃</m:t>
                          </m:r>
                        </m:e>
                      </m:d>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r>
                        <m:rPr>
                          <m:sty m:val="p"/>
                        </m:rPr>
                        <a:rPr lang="el-GR" altLang="zh-TW" i="1">
                          <a:latin typeface="Cambria Math" panose="02040503050406030204" pitchFamily="18" charset="0"/>
                        </a:rPr>
                        <m:t>λ</m:t>
                      </m:r>
                      <m:r>
                        <a:rPr lang="en-US" altLang="zh-TW" b="0" i="1" smtClean="0">
                          <a:latin typeface="Cambria Math" panose="02040503050406030204" pitchFamily="18" charset="0"/>
                          <a:ea typeface="Cambria Math" panose="02040503050406030204" pitchFamily="18" charset="0"/>
                        </a:rPr>
                        <m:t>𝑣</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𝐿𝑣</m:t>
                      </m:r>
                      <m:r>
                        <a:rPr lang="en-US" altLang="zh-TW" i="1">
                          <a:latin typeface="Cambria Math" panose="02040503050406030204" pitchFamily="18" charset="0"/>
                        </a:rPr>
                        <m:t>=</m:t>
                      </m:r>
                      <m:r>
                        <m:rPr>
                          <m:sty m:val="p"/>
                        </m:rPr>
                        <a:rPr lang="el-GR" altLang="zh-TW" i="1">
                          <a:latin typeface="Cambria Math" panose="02040503050406030204" pitchFamily="18" charset="0"/>
                        </a:rPr>
                        <m:t>λ</m:t>
                      </m:r>
                      <m:r>
                        <a:rPr lang="en-US" altLang="zh-TW" i="1">
                          <a:latin typeface="Cambria Math" panose="02040503050406030204" pitchFamily="18" charset="0"/>
                        </a:rPr>
                        <m:t>𝐷𝑣</m:t>
                      </m:r>
                    </m:oMath>
                  </m:oMathPara>
                </a14:m>
                <a:endParaRPr lang="en-US" altLang="zh-TW" b="0" smtClean="0">
                  <a:ea typeface="Cambria Math" panose="02040503050406030204" pitchFamily="18" charset="0"/>
                </a:endParaRPr>
              </a:p>
              <a:p>
                <a:pPr lvl="1"/>
                <a:r>
                  <a:rPr lang="en-US" altLang="zh-TW" smtClean="0"/>
                  <a:t>The smallest eigenvalue is 0 correspond to eigenvector of 1s</a:t>
                </a:r>
              </a:p>
              <a:p>
                <a:r>
                  <a:rPr lang="en-US" altLang="zh-TW" smtClean="0"/>
                  <a:t>Now </a:t>
                </a:r>
                <a:r>
                  <a:rPr lang="en-US" altLang="zh-TW"/>
                  <a:t>that you have </a:t>
                </a:r>
                <a14:m>
                  <m:oMath xmlns:m="http://schemas.openxmlformats.org/officeDocument/2006/math">
                    <m:r>
                      <a:rPr lang="en-US" altLang="zh-TW" i="1" smtClean="0">
                        <a:latin typeface="Cambria Math" panose="02040503050406030204" pitchFamily="18" charset="0"/>
                      </a:rPr>
                      <m:t>𝑘</m:t>
                    </m:r>
                  </m:oMath>
                </a14:m>
                <a:r>
                  <a:rPr lang="en-US" altLang="zh-TW"/>
                  <a:t> eigenvectors, stack them </a:t>
                </a:r>
                <a:r>
                  <a:rPr lang="en-US" altLang="zh-TW" smtClean="0"/>
                  <a:t>to </a:t>
                </a:r>
                <a:r>
                  <a:rPr lang="en-US" altLang="zh-TW"/>
                  <a:t>form an </a:t>
                </a:r>
                <a14:m>
                  <m:oMath xmlns:m="http://schemas.openxmlformats.org/officeDocument/2006/math">
                    <m:r>
                      <a:rPr lang="en-US" altLang="zh-TW" i="1" smtClean="0">
                        <a:latin typeface="Cambria Math" panose="02040503050406030204" pitchFamily="18" charset="0"/>
                      </a:rPr>
                      <m:t>𝑁</m:t>
                    </m:r>
                    <m:r>
                      <a:rPr lang="en-US" altLang="zh-TW" i="1" smtClean="0">
                        <a:latin typeface="Cambria Math" panose="02040503050406030204" pitchFamily="18" charset="0"/>
                      </a:rPr>
                      <m:t> × </m:t>
                    </m:r>
                    <m:r>
                      <a:rPr lang="en-US" altLang="zh-TW" i="1" smtClean="0">
                        <a:latin typeface="Cambria Math" panose="02040503050406030204" pitchFamily="18" charset="0"/>
                      </a:rPr>
                      <m:t>𝑘</m:t>
                    </m:r>
                    <m:r>
                      <a:rPr lang="en-US" altLang="zh-TW" i="1" smtClean="0">
                        <a:latin typeface="Cambria Math" panose="02040503050406030204" pitchFamily="18" charset="0"/>
                      </a:rPr>
                      <m:t> </m:t>
                    </m:r>
                  </m:oMath>
                </a14:m>
                <a:r>
                  <a:rPr lang="en-US" altLang="zh-TW" smtClean="0"/>
                  <a:t>matrix</a:t>
                </a:r>
              </a:p>
              <a:p>
                <a:pPr lvl="1"/>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2</m:t>
                        </m:r>
                      </m:sub>
                    </m:sSub>
                    <m:d>
                      <m:dPr>
                        <m:begChr m:val="|"/>
                        <m:endChr m:val="|"/>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𝑣</m:t>
                            </m:r>
                          </m:e>
                          <m:sub>
                            <m:r>
                              <a:rPr lang="en-US" altLang="zh-TW" b="0" i="1" smtClean="0">
                                <a:latin typeface="Cambria Math" panose="02040503050406030204" pitchFamily="18" charset="0"/>
                              </a:rPr>
                              <m:t>3</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𝑣</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oMath>
                </a14:m>
                <a:endParaRPr lang="en-US" altLang="zh-TW" smtClean="0"/>
              </a:p>
              <a:p>
                <a:pPr lvl="1"/>
                <a:r>
                  <a:rPr lang="en-US" altLang="zh-TW" smtClean="0"/>
                  <a:t>The </a:t>
                </a:r>
                <a:r>
                  <a:rPr lang="en-US" altLang="zh-TW"/>
                  <a:t>ith row of the 2D Laplacian Eigenmap representing vertex i would be</a:t>
                </a:r>
                <a:r>
                  <a:rPr lang="en-US" altLang="zh-TW" smtClean="0"/>
                  <a:t>:</a:t>
                </a:r>
              </a:p>
              <a:p>
                <a:pPr lvl="2"/>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,3</m:t>
                        </m:r>
                      </m:sub>
                    </m:sSub>
                    <m:r>
                      <a:rPr lang="en-US" altLang="zh-TW" b="0" i="1" smtClean="0">
                        <a:latin typeface="Cambria Math" panose="02040503050406030204" pitchFamily="18" charset="0"/>
                      </a:rPr>
                      <m:t>)</m:t>
                    </m:r>
                  </m:oMath>
                </a14:m>
                <a:endParaRPr lang="en-US" altLang="zh-TW" smtClean="0"/>
              </a:p>
              <a:p>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5807968" y="1268760"/>
                <a:ext cx="6278488" cy="4937760"/>
              </a:xfrm>
              <a:blipFill>
                <a:blip r:embed="rId3"/>
                <a:stretch>
                  <a:fillRect l="-874"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12</a:t>
            </a:fld>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479376" y="1484784"/>
                <a:ext cx="4871864" cy="4107535"/>
              </a:xfrm>
              <a:prstGeom prst="rect">
                <a:avLst/>
              </a:prstGeom>
            </p:spPr>
            <p:txBody>
              <a:bodyPr wrap="square">
                <a:spAutoFit/>
              </a:bodyPr>
              <a:lstStyle/>
              <a:p>
                <a:pPr marL="273050" lvl="1" indent="-273050">
                  <a:spcBef>
                    <a:spcPts val="600"/>
                  </a:spcBef>
                  <a:buClr>
                    <a:schemeClr val="accent1"/>
                  </a:buClr>
                  <a:buSzPct val="76000"/>
                  <a:buFont typeface="Wingdings 3" pitchFamily="18" charset="2"/>
                  <a:buChar char=""/>
                </a:pPr>
                <a:r>
                  <a:rPr lang="en-US" altLang="zh-TW" sz="2600" smtClean="0">
                    <a:latin typeface="+mn-lt"/>
                    <a:ea typeface="+mn-ea"/>
                  </a:rPr>
                  <a:t>Build similarity graph in original space</a:t>
                </a:r>
                <a:endParaRPr lang="en-US" altLang="zh-TW" sz="2600" dirty="0">
                  <a:latin typeface="+mn-lt"/>
                  <a:ea typeface="+mn-ea"/>
                </a:endParaRPr>
              </a:p>
              <a:p>
                <a:pPr marL="547688" lvl="1" indent="-273050">
                  <a:spcBef>
                    <a:spcPts val="500"/>
                  </a:spcBef>
                  <a:buClr>
                    <a:schemeClr val="accent2"/>
                  </a:buClr>
                  <a:buSzPct val="76000"/>
                  <a:buFont typeface="Wingdings 3" pitchFamily="18" charset="2"/>
                  <a:buChar char=""/>
                </a:pPr>
                <a:r>
                  <a:rPr lang="en-US" altLang="zh-TW" sz="2200" smtClean="0">
                    <a:solidFill>
                      <a:schemeClr val="bg2">
                        <a:lumMod val="50000"/>
                      </a:schemeClr>
                    </a:solidFill>
                    <a:latin typeface="Cambria Math" panose="02040503050406030204" pitchFamily="18" charset="0"/>
                    <a:ea typeface="+mn-ea"/>
                  </a:rPr>
                  <a:t>For </a:t>
                </a:r>
                <a:r>
                  <a:rPr lang="en-US" altLang="zh-TW" sz="2200">
                    <a:solidFill>
                      <a:schemeClr val="bg2">
                        <a:lumMod val="50000"/>
                      </a:schemeClr>
                    </a:solidFill>
                    <a:latin typeface="Cambria Math" panose="02040503050406030204" pitchFamily="18" charset="0"/>
                    <a:ea typeface="+mn-ea"/>
                  </a:rPr>
                  <a:t>k nearst neighbor </a:t>
                </a:r>
                <a:r>
                  <a:rPr lang="en-US" altLang="zh-TW" sz="2200" smtClean="0">
                    <a:solidFill>
                      <a:schemeClr val="bg2">
                        <a:lumMod val="50000"/>
                      </a:schemeClr>
                    </a:solidFill>
                    <a:latin typeface="Cambria Math" panose="02040503050406030204" pitchFamily="18" charset="0"/>
                    <a:ea typeface="+mn-ea"/>
                  </a:rPr>
                  <a:t>calculate</a:t>
                </a:r>
                <a:endParaRPr lang="en-US" altLang="zh-TW" sz="2200" i="1" dirty="0">
                  <a:solidFill>
                    <a:schemeClr val="bg2">
                      <a:lumMod val="50000"/>
                    </a:schemeClr>
                  </a:solidFill>
                  <a:latin typeface="Cambria Math" panose="02040503050406030204" pitchFamily="18" charset="0"/>
                  <a:ea typeface="+mn-ea"/>
                </a:endParaRPr>
              </a:p>
              <a:p>
                <a:pPr marL="274638" lvl="1">
                  <a:spcBef>
                    <a:spcPts val="500"/>
                  </a:spcBef>
                  <a:buClr>
                    <a:schemeClr val="accent2"/>
                  </a:buClr>
                  <a:buSzPct val="76000"/>
                </a:pPr>
                <a14:m>
                  <m:oMathPara xmlns:m="http://schemas.openxmlformats.org/officeDocument/2006/math">
                    <m:oMathParaPr>
                      <m:jc m:val="centerGroup"/>
                    </m:oMathParaPr>
                    <m:oMath xmlns:m="http://schemas.openxmlformats.org/officeDocument/2006/math">
                      <m:sSub>
                        <m:sSubPr>
                          <m:ctrlPr>
                            <a:rPr lang="en-US" altLang="zh-TW" sz="2200" i="1">
                              <a:solidFill>
                                <a:schemeClr val="bg2">
                                  <a:lumMod val="50000"/>
                                </a:schemeClr>
                              </a:solidFill>
                              <a:latin typeface="Cambria Math" panose="02040503050406030204" pitchFamily="18" charset="0"/>
                              <a:ea typeface="+mn-ea"/>
                            </a:rPr>
                          </m:ctrlPr>
                        </m:sSubPr>
                        <m:e>
                          <m:r>
                            <a:rPr lang="en-US" altLang="zh-TW" sz="2200" b="0" i="1" smtClean="0">
                              <a:solidFill>
                                <a:schemeClr val="bg2">
                                  <a:lumMod val="50000"/>
                                </a:schemeClr>
                              </a:solidFill>
                              <a:latin typeface="Cambria Math" panose="02040503050406030204" pitchFamily="18" charset="0"/>
                              <a:ea typeface="+mn-ea"/>
                            </a:rPr>
                            <m:t>𝑤</m:t>
                          </m:r>
                        </m:e>
                        <m:sub>
                          <m:r>
                            <a:rPr lang="en-US" altLang="zh-TW" sz="2200" i="1">
                              <a:solidFill>
                                <a:schemeClr val="bg2">
                                  <a:lumMod val="50000"/>
                                </a:schemeClr>
                              </a:solidFill>
                              <a:latin typeface="Cambria Math" panose="02040503050406030204" pitchFamily="18" charset="0"/>
                              <a:ea typeface="+mn-ea"/>
                            </a:rPr>
                            <m:t>𝑖𝑗</m:t>
                          </m:r>
                        </m:sub>
                      </m:sSub>
                      <m:r>
                        <a:rPr lang="en-US" altLang="zh-TW" sz="2200" i="1">
                          <a:solidFill>
                            <a:schemeClr val="bg2">
                              <a:lumMod val="50000"/>
                            </a:schemeClr>
                          </a:solidFill>
                          <a:latin typeface="Cambria Math" panose="02040503050406030204" pitchFamily="18" charset="0"/>
                          <a:ea typeface="+mn-ea"/>
                        </a:rPr>
                        <m:t>=</m:t>
                      </m:r>
                      <m:sSup>
                        <m:sSupPr>
                          <m:ctrlPr>
                            <a:rPr lang="en-US" altLang="zh-TW" sz="2200" i="1">
                              <a:solidFill>
                                <a:schemeClr val="bg2">
                                  <a:lumMod val="50000"/>
                                </a:schemeClr>
                              </a:solidFill>
                              <a:latin typeface="Cambria Math" panose="02040503050406030204" pitchFamily="18" charset="0"/>
                              <a:ea typeface="+mn-ea"/>
                            </a:rPr>
                          </m:ctrlPr>
                        </m:sSupPr>
                        <m:e>
                          <m:r>
                            <a:rPr lang="en-US" altLang="zh-TW" sz="2200" i="1">
                              <a:solidFill>
                                <a:schemeClr val="bg2">
                                  <a:lumMod val="50000"/>
                                </a:schemeClr>
                              </a:solidFill>
                              <a:latin typeface="Cambria Math" panose="02040503050406030204" pitchFamily="18" charset="0"/>
                              <a:ea typeface="+mn-ea"/>
                            </a:rPr>
                            <m:t>𝑒</m:t>
                          </m:r>
                        </m:e>
                        <m:sup>
                          <m:r>
                            <a:rPr lang="en-US" altLang="zh-TW" sz="2200" i="1">
                              <a:solidFill>
                                <a:schemeClr val="bg2">
                                  <a:lumMod val="50000"/>
                                </a:schemeClr>
                              </a:solidFill>
                              <a:latin typeface="Cambria Math" panose="02040503050406030204" pitchFamily="18" charset="0"/>
                              <a:ea typeface="+mn-ea"/>
                            </a:rPr>
                            <m:t>− </m:t>
                          </m:r>
                          <m:f>
                            <m:fPr>
                              <m:ctrlPr>
                                <a:rPr lang="en-US" altLang="zh-TW" sz="2200" i="1">
                                  <a:solidFill>
                                    <a:schemeClr val="bg2">
                                      <a:lumMod val="50000"/>
                                    </a:schemeClr>
                                  </a:solidFill>
                                  <a:latin typeface="Cambria Math" panose="02040503050406030204" pitchFamily="18" charset="0"/>
                                  <a:ea typeface="+mn-ea"/>
                                </a:rPr>
                              </m:ctrlPr>
                            </m:fPr>
                            <m:num>
                              <m:sSup>
                                <m:sSupPr>
                                  <m:ctrlPr>
                                    <a:rPr lang="en-US" altLang="zh-TW" sz="2200" i="1">
                                      <a:solidFill>
                                        <a:schemeClr val="bg2">
                                          <a:lumMod val="50000"/>
                                        </a:schemeClr>
                                      </a:solidFill>
                                      <a:latin typeface="Cambria Math" panose="02040503050406030204" pitchFamily="18" charset="0"/>
                                      <a:ea typeface="+mn-ea"/>
                                    </a:rPr>
                                  </m:ctrlPr>
                                </m:sSupPr>
                                <m:e>
                                  <m:d>
                                    <m:dPr>
                                      <m:begChr m:val="‖"/>
                                      <m:endChr m:val="‖"/>
                                      <m:ctrlPr>
                                        <a:rPr lang="en-US" altLang="zh-TW" sz="2200" i="1">
                                          <a:solidFill>
                                            <a:schemeClr val="bg2">
                                              <a:lumMod val="50000"/>
                                            </a:schemeClr>
                                          </a:solidFill>
                                          <a:latin typeface="Cambria Math" panose="02040503050406030204" pitchFamily="18" charset="0"/>
                                          <a:ea typeface="+mn-ea"/>
                                        </a:rPr>
                                      </m:ctrlPr>
                                    </m:dPr>
                                    <m:e>
                                      <m:sSub>
                                        <m:sSubPr>
                                          <m:ctrlPr>
                                            <a:rPr lang="en-US" altLang="zh-TW" sz="2200" i="1">
                                              <a:solidFill>
                                                <a:schemeClr val="bg2">
                                                  <a:lumMod val="50000"/>
                                                </a:schemeClr>
                                              </a:solidFill>
                                              <a:latin typeface="Cambria Math" panose="02040503050406030204" pitchFamily="18" charset="0"/>
                                              <a:ea typeface="+mn-ea"/>
                                            </a:rPr>
                                          </m:ctrlPr>
                                        </m:sSubPr>
                                        <m:e>
                                          <m:r>
                                            <a:rPr lang="en-US" altLang="zh-TW" sz="2200" b="0" i="1" smtClean="0">
                                              <a:solidFill>
                                                <a:schemeClr val="bg2">
                                                  <a:lumMod val="50000"/>
                                                </a:schemeClr>
                                              </a:solidFill>
                                              <a:latin typeface="Cambria Math" panose="02040503050406030204" pitchFamily="18" charset="0"/>
                                              <a:ea typeface="+mn-ea"/>
                                            </a:rPr>
                                            <m:t>𝑥</m:t>
                                          </m:r>
                                        </m:e>
                                        <m:sub>
                                          <m:r>
                                            <a:rPr lang="en-US" altLang="zh-TW" sz="2200" i="1">
                                              <a:solidFill>
                                                <a:schemeClr val="bg2">
                                                  <a:lumMod val="50000"/>
                                                </a:schemeClr>
                                              </a:solidFill>
                                              <a:latin typeface="Cambria Math" panose="02040503050406030204" pitchFamily="18" charset="0"/>
                                              <a:ea typeface="+mn-ea"/>
                                            </a:rPr>
                                            <m:t>𝑖</m:t>
                                          </m:r>
                                        </m:sub>
                                      </m:sSub>
                                      <m:r>
                                        <a:rPr lang="en-US" altLang="zh-TW" sz="2200" i="1">
                                          <a:solidFill>
                                            <a:schemeClr val="bg2">
                                              <a:lumMod val="50000"/>
                                            </a:schemeClr>
                                          </a:solidFill>
                                          <a:latin typeface="Cambria Math" panose="02040503050406030204" pitchFamily="18" charset="0"/>
                                          <a:ea typeface="+mn-ea"/>
                                        </a:rPr>
                                        <m:t>−</m:t>
                                      </m:r>
                                      <m:sSub>
                                        <m:sSubPr>
                                          <m:ctrlPr>
                                            <a:rPr lang="en-US" altLang="zh-TW" sz="2200" i="1" smtClean="0">
                                              <a:solidFill>
                                                <a:schemeClr val="bg2">
                                                  <a:lumMod val="50000"/>
                                                </a:schemeClr>
                                              </a:solidFill>
                                              <a:latin typeface="Cambria Math" panose="02040503050406030204" pitchFamily="18" charset="0"/>
                                              <a:ea typeface="+mn-ea"/>
                                            </a:rPr>
                                          </m:ctrlPr>
                                        </m:sSubPr>
                                        <m:e>
                                          <m:r>
                                            <a:rPr lang="en-US" altLang="zh-TW" sz="2200" b="0" i="1" smtClean="0">
                                              <a:solidFill>
                                                <a:schemeClr val="bg2">
                                                  <a:lumMod val="50000"/>
                                                </a:schemeClr>
                                              </a:solidFill>
                                              <a:latin typeface="Cambria Math" panose="02040503050406030204" pitchFamily="18" charset="0"/>
                                              <a:ea typeface="+mn-ea"/>
                                            </a:rPr>
                                            <m:t>𝑥</m:t>
                                          </m:r>
                                        </m:e>
                                        <m:sub>
                                          <m:r>
                                            <a:rPr lang="en-US" altLang="zh-TW" sz="2200" i="1">
                                              <a:solidFill>
                                                <a:schemeClr val="bg2">
                                                  <a:lumMod val="50000"/>
                                                </a:schemeClr>
                                              </a:solidFill>
                                              <a:latin typeface="Cambria Math" panose="02040503050406030204" pitchFamily="18" charset="0"/>
                                              <a:ea typeface="+mn-ea"/>
                                            </a:rPr>
                                            <m:t>𝑗</m:t>
                                          </m:r>
                                        </m:sub>
                                      </m:sSub>
                                    </m:e>
                                  </m:d>
                                </m:e>
                                <m:sup>
                                  <m:r>
                                    <a:rPr lang="en-US" altLang="zh-TW" sz="2200" i="1">
                                      <a:solidFill>
                                        <a:schemeClr val="bg2">
                                          <a:lumMod val="50000"/>
                                        </a:schemeClr>
                                      </a:solidFill>
                                      <a:latin typeface="Cambria Math" panose="02040503050406030204" pitchFamily="18" charset="0"/>
                                      <a:ea typeface="+mn-ea"/>
                                    </a:rPr>
                                    <m:t>2</m:t>
                                  </m:r>
                                </m:sup>
                              </m:sSup>
                            </m:num>
                            <m:den>
                              <m:r>
                                <a:rPr lang="en-US" altLang="zh-TW" sz="2200" i="1">
                                  <a:solidFill>
                                    <a:schemeClr val="bg2">
                                      <a:lumMod val="50000"/>
                                    </a:schemeClr>
                                  </a:solidFill>
                                  <a:latin typeface="Cambria Math" panose="02040503050406030204" pitchFamily="18" charset="0"/>
                                  <a:ea typeface="+mn-ea"/>
                                </a:rPr>
                                <m:t>𝑡</m:t>
                              </m:r>
                            </m:den>
                          </m:f>
                        </m:sup>
                      </m:sSup>
                    </m:oMath>
                  </m:oMathPara>
                </a14:m>
                <a:endParaRPr lang="en-US" altLang="zh-TW" sz="2200" i="1" dirty="0">
                  <a:solidFill>
                    <a:schemeClr val="bg2">
                      <a:lumMod val="50000"/>
                    </a:schemeClr>
                  </a:solidFill>
                  <a:latin typeface="Cambria Math" panose="02040503050406030204" pitchFamily="18" charset="0"/>
                  <a:ea typeface="+mn-ea"/>
                </a:endParaRPr>
              </a:p>
              <a:p>
                <a:pPr marL="273050" lvl="1" indent="-273050">
                  <a:spcBef>
                    <a:spcPts val="600"/>
                  </a:spcBef>
                  <a:buClr>
                    <a:schemeClr val="accent1"/>
                  </a:buClr>
                  <a:buSzPct val="76000"/>
                  <a:buFont typeface="Wingdings 3" pitchFamily="18" charset="2"/>
                  <a:buChar char=""/>
                </a:pPr>
                <a:r>
                  <a:rPr lang="en-US" altLang="zh-TW" sz="2600">
                    <a:latin typeface="+mn-lt"/>
                    <a:ea typeface="+mn-ea"/>
                  </a:rPr>
                  <a:t>Fix </a:t>
                </a:r>
                <a14:m>
                  <m:oMath xmlns:m="http://schemas.openxmlformats.org/officeDocument/2006/math">
                    <m:r>
                      <a:rPr lang="en-US" altLang="zh-TW" sz="2600" b="0" i="1" smtClean="0">
                        <a:latin typeface="Cambria Math" panose="02040503050406030204" pitchFamily="18" charset="0"/>
                        <a:ea typeface="+mn-ea"/>
                      </a:rPr>
                      <m:t>𝑤</m:t>
                    </m:r>
                  </m:oMath>
                </a14:m>
                <a:r>
                  <a:rPr lang="en-US" altLang="zh-TW" sz="2600">
                    <a:latin typeface="+mn-lt"/>
                    <a:ea typeface="+mn-ea"/>
                  </a:rPr>
                  <a:t>, minimized the following objective function in low dimensional space</a:t>
                </a:r>
                <a:endParaRPr lang="en-US" altLang="zh-TW" sz="2600" dirty="0">
                  <a:latin typeface="+mn-lt"/>
                  <a:ea typeface="+mn-ea"/>
                </a:endParaRPr>
              </a:p>
              <a:p>
                <a:pPr lvl="1">
                  <a:buSzPct val="76000"/>
                </a:pPr>
                <a14:m>
                  <m:oMathPara xmlns:m="http://schemas.openxmlformats.org/officeDocument/2006/math">
                    <m:oMathParaPr>
                      <m:jc m:val="centerGroup"/>
                    </m:oMathParaPr>
                    <m:oMath xmlns:m="http://schemas.openxmlformats.org/officeDocument/2006/math">
                      <m:f>
                        <m:fPr>
                          <m:ctrlPr>
                            <a:rPr lang="en-US" altLang="zh-TW" sz="2200" i="1">
                              <a:solidFill>
                                <a:schemeClr val="bg2">
                                  <a:lumMod val="50000"/>
                                </a:schemeClr>
                              </a:solidFill>
                              <a:latin typeface="Cambria Math" panose="02040503050406030204" pitchFamily="18" charset="0"/>
                              <a:ea typeface="+mn-ea"/>
                            </a:rPr>
                          </m:ctrlPr>
                        </m:fPr>
                        <m:num>
                          <m:r>
                            <a:rPr lang="en-US" altLang="zh-TW" sz="2200">
                              <a:solidFill>
                                <a:schemeClr val="bg2">
                                  <a:lumMod val="50000"/>
                                </a:schemeClr>
                              </a:solidFill>
                              <a:latin typeface="Cambria Math" panose="02040503050406030204" pitchFamily="18" charset="0"/>
                              <a:ea typeface="+mn-ea"/>
                            </a:rPr>
                            <m:t>1</m:t>
                          </m:r>
                        </m:num>
                        <m:den>
                          <m:r>
                            <a:rPr lang="en-US" altLang="zh-TW" sz="2200">
                              <a:solidFill>
                                <a:schemeClr val="bg2">
                                  <a:lumMod val="50000"/>
                                </a:schemeClr>
                              </a:solidFill>
                              <a:latin typeface="Cambria Math" panose="02040503050406030204" pitchFamily="18" charset="0"/>
                              <a:ea typeface="+mn-ea"/>
                            </a:rPr>
                            <m:t>2</m:t>
                          </m:r>
                        </m:den>
                      </m:f>
                      <m:nary>
                        <m:naryPr>
                          <m:chr m:val="∑"/>
                          <m:supHide m:val="on"/>
                          <m:ctrlPr>
                            <a:rPr lang="zh-TW" altLang="en-US" sz="2200" i="1">
                              <a:solidFill>
                                <a:schemeClr val="bg2">
                                  <a:lumMod val="50000"/>
                                </a:schemeClr>
                              </a:solidFill>
                              <a:latin typeface="Cambria Math" panose="02040503050406030204" pitchFamily="18" charset="0"/>
                              <a:ea typeface="+mn-ea"/>
                            </a:rPr>
                          </m:ctrlPr>
                        </m:naryPr>
                        <m:sub>
                          <m:r>
                            <m:rPr>
                              <m:brk m:alnAt="7"/>
                            </m:rPr>
                            <a:rPr lang="en-US" altLang="zh-TW" sz="2200">
                              <a:solidFill>
                                <a:schemeClr val="bg2">
                                  <a:lumMod val="50000"/>
                                </a:schemeClr>
                              </a:solidFill>
                              <a:latin typeface="Cambria Math" panose="02040503050406030204" pitchFamily="18" charset="0"/>
                              <a:ea typeface="+mn-ea"/>
                            </a:rPr>
                            <m:t>𝑖</m:t>
                          </m:r>
                          <m:r>
                            <a:rPr lang="en-US" altLang="zh-TW" sz="2200">
                              <a:solidFill>
                                <a:schemeClr val="bg2">
                                  <a:lumMod val="50000"/>
                                </a:schemeClr>
                              </a:solidFill>
                              <a:latin typeface="Cambria Math" panose="02040503050406030204" pitchFamily="18" charset="0"/>
                              <a:ea typeface="+mn-ea"/>
                            </a:rPr>
                            <m:t>,</m:t>
                          </m:r>
                          <m:r>
                            <a:rPr lang="en-US" altLang="zh-TW" sz="2200">
                              <a:solidFill>
                                <a:schemeClr val="bg2">
                                  <a:lumMod val="50000"/>
                                </a:schemeClr>
                              </a:solidFill>
                              <a:latin typeface="Cambria Math" panose="02040503050406030204" pitchFamily="18" charset="0"/>
                              <a:ea typeface="+mn-ea"/>
                            </a:rPr>
                            <m:t>𝑗</m:t>
                          </m:r>
                        </m:sub>
                        <m:sup/>
                        <m:e>
                          <m:sSup>
                            <m:sSupPr>
                              <m:ctrlPr>
                                <a:rPr lang="en-US" altLang="zh-TW" sz="2200" i="1">
                                  <a:solidFill>
                                    <a:schemeClr val="bg2">
                                      <a:lumMod val="50000"/>
                                    </a:schemeClr>
                                  </a:solidFill>
                                  <a:latin typeface="Cambria Math" panose="02040503050406030204" pitchFamily="18" charset="0"/>
                                  <a:ea typeface="+mn-ea"/>
                                </a:rPr>
                              </m:ctrlPr>
                            </m:sSupPr>
                            <m:e>
                              <m:d>
                                <m:dPr>
                                  <m:begChr m:val="‖"/>
                                  <m:endChr m:val="‖"/>
                                  <m:ctrlPr>
                                    <a:rPr lang="en-US" altLang="zh-TW" sz="2200" i="1">
                                      <a:solidFill>
                                        <a:schemeClr val="bg2">
                                          <a:lumMod val="50000"/>
                                        </a:schemeClr>
                                      </a:solidFill>
                                      <a:latin typeface="Cambria Math" panose="02040503050406030204" pitchFamily="18" charset="0"/>
                                      <a:ea typeface="+mn-ea"/>
                                    </a:rPr>
                                  </m:ctrlPr>
                                </m:dPr>
                                <m:e>
                                  <m:sSub>
                                    <m:sSubPr>
                                      <m:ctrlPr>
                                        <a:rPr lang="en-US" altLang="zh-TW" sz="2200" i="1">
                                          <a:solidFill>
                                            <a:schemeClr val="bg2">
                                              <a:lumMod val="50000"/>
                                            </a:schemeClr>
                                          </a:solidFill>
                                          <a:latin typeface="Cambria Math" panose="02040503050406030204" pitchFamily="18" charset="0"/>
                                          <a:ea typeface="+mn-ea"/>
                                        </a:rPr>
                                      </m:ctrlPr>
                                    </m:sSubPr>
                                    <m:e>
                                      <m:r>
                                        <m:rPr>
                                          <m:sty m:val="p"/>
                                        </m:rPr>
                                        <a:rPr lang="en-US" altLang="zh-TW" sz="2200" b="0" i="0" smtClean="0">
                                          <a:solidFill>
                                            <a:schemeClr val="bg2">
                                              <a:lumMod val="50000"/>
                                            </a:schemeClr>
                                          </a:solidFill>
                                          <a:latin typeface="Cambria Math" panose="02040503050406030204" pitchFamily="18" charset="0"/>
                                          <a:ea typeface="+mn-ea"/>
                                        </a:rPr>
                                        <m:t>y</m:t>
                                      </m:r>
                                    </m:e>
                                    <m:sub>
                                      <m:r>
                                        <a:rPr lang="en-US" altLang="zh-TW" sz="2200">
                                          <a:solidFill>
                                            <a:schemeClr val="bg2">
                                              <a:lumMod val="50000"/>
                                            </a:schemeClr>
                                          </a:solidFill>
                                          <a:latin typeface="Cambria Math" panose="02040503050406030204" pitchFamily="18" charset="0"/>
                                          <a:ea typeface="+mn-ea"/>
                                        </a:rPr>
                                        <m:t>𝑖</m:t>
                                      </m:r>
                                    </m:sub>
                                  </m:sSub>
                                  <m:r>
                                    <a:rPr lang="en-US" altLang="zh-TW" sz="2200">
                                      <a:solidFill>
                                        <a:schemeClr val="bg2">
                                          <a:lumMod val="50000"/>
                                        </a:schemeClr>
                                      </a:solidFill>
                                      <a:latin typeface="Cambria Math" panose="02040503050406030204" pitchFamily="18" charset="0"/>
                                      <a:ea typeface="+mn-ea"/>
                                    </a:rPr>
                                    <m:t>−</m:t>
                                  </m:r>
                                  <m:sSub>
                                    <m:sSubPr>
                                      <m:ctrlPr>
                                        <a:rPr lang="en-US" altLang="zh-TW" sz="2200" i="1">
                                          <a:solidFill>
                                            <a:schemeClr val="bg2">
                                              <a:lumMod val="50000"/>
                                            </a:schemeClr>
                                          </a:solidFill>
                                          <a:latin typeface="Cambria Math" panose="02040503050406030204" pitchFamily="18" charset="0"/>
                                          <a:ea typeface="+mn-ea"/>
                                        </a:rPr>
                                      </m:ctrlPr>
                                    </m:sSubPr>
                                    <m:e>
                                      <m:r>
                                        <m:rPr>
                                          <m:sty m:val="p"/>
                                        </m:rPr>
                                        <a:rPr lang="en-US" altLang="zh-TW" sz="2200" b="0" i="0" smtClean="0">
                                          <a:solidFill>
                                            <a:schemeClr val="bg2">
                                              <a:lumMod val="50000"/>
                                            </a:schemeClr>
                                          </a:solidFill>
                                          <a:latin typeface="Cambria Math" panose="02040503050406030204" pitchFamily="18" charset="0"/>
                                          <a:ea typeface="+mn-ea"/>
                                        </a:rPr>
                                        <m:t>y</m:t>
                                      </m:r>
                                    </m:e>
                                    <m:sub>
                                      <m:r>
                                        <a:rPr lang="en-US" altLang="zh-TW" sz="2200">
                                          <a:solidFill>
                                            <a:schemeClr val="bg2">
                                              <a:lumMod val="50000"/>
                                            </a:schemeClr>
                                          </a:solidFill>
                                          <a:latin typeface="Cambria Math" panose="02040503050406030204" pitchFamily="18" charset="0"/>
                                          <a:ea typeface="+mn-ea"/>
                                        </a:rPr>
                                        <m:t>𝑗</m:t>
                                      </m:r>
                                    </m:sub>
                                  </m:sSub>
                                </m:e>
                              </m:d>
                            </m:e>
                            <m:sup>
                              <m:r>
                                <a:rPr lang="en-US" altLang="zh-TW" sz="2200">
                                  <a:solidFill>
                                    <a:schemeClr val="bg2">
                                      <a:lumMod val="50000"/>
                                    </a:schemeClr>
                                  </a:solidFill>
                                  <a:latin typeface="Cambria Math" panose="02040503050406030204" pitchFamily="18" charset="0"/>
                                  <a:ea typeface="+mn-ea"/>
                                </a:rPr>
                                <m:t>2</m:t>
                              </m:r>
                            </m:sup>
                          </m:sSup>
                          <m:sSub>
                            <m:sSubPr>
                              <m:ctrlPr>
                                <a:rPr lang="en-US" altLang="zh-TW" sz="2200" i="1">
                                  <a:solidFill>
                                    <a:schemeClr val="bg2">
                                      <a:lumMod val="50000"/>
                                    </a:schemeClr>
                                  </a:solidFill>
                                  <a:latin typeface="Cambria Math" panose="02040503050406030204" pitchFamily="18" charset="0"/>
                                  <a:ea typeface="+mn-ea"/>
                                </a:rPr>
                              </m:ctrlPr>
                            </m:sSubPr>
                            <m:e>
                              <m:r>
                                <m:rPr>
                                  <m:sty m:val="p"/>
                                </m:rPr>
                                <a:rPr lang="en-US" altLang="zh-TW" sz="2200" b="0" i="0" smtClean="0">
                                  <a:solidFill>
                                    <a:schemeClr val="bg2">
                                      <a:lumMod val="50000"/>
                                    </a:schemeClr>
                                  </a:solidFill>
                                  <a:latin typeface="Cambria Math" panose="02040503050406030204" pitchFamily="18" charset="0"/>
                                  <a:ea typeface="+mn-ea"/>
                                </a:rPr>
                                <m:t>w</m:t>
                              </m:r>
                            </m:e>
                            <m:sub>
                              <m:r>
                                <a:rPr lang="en-US" altLang="zh-TW" sz="2200">
                                  <a:solidFill>
                                    <a:schemeClr val="bg2">
                                      <a:lumMod val="50000"/>
                                    </a:schemeClr>
                                  </a:solidFill>
                                  <a:latin typeface="Cambria Math" panose="02040503050406030204" pitchFamily="18" charset="0"/>
                                  <a:ea typeface="+mn-ea"/>
                                </a:rPr>
                                <m:t>𝑖𝑗</m:t>
                              </m:r>
                            </m:sub>
                          </m:sSub>
                        </m:e>
                      </m:nary>
                    </m:oMath>
                  </m:oMathPara>
                </a14:m>
                <a:endParaRPr lang="zh-TW" altLang="en-US" sz="2200">
                  <a:solidFill>
                    <a:schemeClr val="bg2">
                      <a:lumMod val="50000"/>
                    </a:schemeClr>
                  </a:solidFill>
                  <a:latin typeface="Cambria Math" panose="02040503050406030204" pitchFamily="18" charset="0"/>
                  <a:ea typeface="+mn-ea"/>
                </a:endParaRPr>
              </a:p>
            </p:txBody>
          </p:sp>
        </mc:Choice>
        <mc:Fallback xmlns="">
          <p:sp>
            <p:nvSpPr>
              <p:cNvPr id="5" name="矩形 4"/>
              <p:cNvSpPr>
                <a:spLocks noRot="1" noChangeAspect="1" noMove="1" noResize="1" noEditPoints="1" noAdjustHandles="1" noChangeArrowheads="1" noChangeShapeType="1" noTextEdit="1"/>
              </p:cNvSpPr>
              <p:nvPr/>
            </p:nvSpPr>
            <p:spPr>
              <a:xfrm>
                <a:off x="479376" y="1484784"/>
                <a:ext cx="4871864" cy="4107535"/>
              </a:xfrm>
              <a:prstGeom prst="rect">
                <a:avLst/>
              </a:prstGeom>
              <a:blipFill>
                <a:blip r:embed="rId4"/>
                <a:stretch>
                  <a:fillRect l="-1126" t="-1486" r="-30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80964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Diffusion </a:t>
            </a:r>
            <a:r>
              <a:rPr lang="en-US" altLang="zh-TW" smtClean="0"/>
              <a:t>Maps [12,13] </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mtClean="0"/>
                  <a:t>Diffusion </a:t>
                </a:r>
                <a:r>
                  <a:rPr lang="en-US" altLang="zh-TW"/>
                  <a:t>maps as a generalization of Laplacian </a:t>
                </a:r>
                <a:r>
                  <a:rPr lang="en-US" altLang="zh-TW" smtClean="0"/>
                  <a:t>Eigenmaps</a:t>
                </a:r>
              </a:p>
              <a:p>
                <a:pPr lvl="1"/>
                <a14:m>
                  <m:oMath xmlns:m="http://schemas.openxmlformats.org/officeDocument/2006/math">
                    <m:r>
                      <a:rPr lang="en-US" altLang="zh-TW" b="0" i="1" smtClean="0">
                        <a:latin typeface="Cambria Math" panose="02040503050406030204" pitchFamily="18" charset="0"/>
                      </a:rPr>
                      <m:t>𝑃𝑣</m:t>
                    </m:r>
                    <m:r>
                      <a:rPr lang="en-US" altLang="zh-TW" b="0" i="1" smtClean="0">
                        <a:latin typeface="Cambria Math" panose="02040503050406030204" pitchFamily="18" charset="0"/>
                      </a:rPr>
                      <m:t>=</m:t>
                    </m:r>
                    <m:r>
                      <a:rPr lang="zh-TW" altLang="en-US" b="0" i="1" smtClean="0">
                        <a:latin typeface="Cambria Math" panose="02040503050406030204" pitchFamily="18" charset="0"/>
                      </a:rPr>
                      <m:t>𝜇</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i="1">
                        <a:latin typeface="Cambria Math" panose="02040503050406030204" pitchFamily="18" charset="0"/>
                      </a:rPr>
                      <m:t>𝜇</m:t>
                    </m:r>
                    <m:r>
                      <a:rPr lang="en-US" altLang="zh-TW" b="0" i="1" smtClean="0">
                        <a:latin typeface="Cambria Math" panose="02040503050406030204" pitchFamily="18" charset="0"/>
                      </a:rPr>
                      <m:t>=1−</m:t>
                    </m:r>
                    <m:r>
                      <m:rPr>
                        <m:sty m:val="p"/>
                      </m:rPr>
                      <a:rPr lang="el-GR" altLang="zh-TW" i="1">
                        <a:latin typeface="Cambria Math" panose="02040503050406030204" pitchFamily="18" charset="0"/>
                      </a:rPr>
                      <m:t>λ</m:t>
                    </m:r>
                  </m:oMath>
                </a14:m>
                <a:endParaRPr lang="en-US" altLang="zh-TW" smtClean="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𝜇</m:t>
                            </m:r>
                          </m:e>
                          <m:sub>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b>
                        </m:sSub>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sSub>
                          <m:sSubPr>
                            <m:ctrlPr>
                              <a:rPr lang="en-US" altLang="zh-TW" i="1">
                                <a:latin typeface="Cambria Math" panose="02040503050406030204" pitchFamily="18" charset="0"/>
                              </a:rPr>
                            </m:ctrlPr>
                          </m:sSubPr>
                          <m:e>
                            <m:r>
                              <a:rPr lang="zh-TW" altLang="en-US" i="1">
                                <a:latin typeface="Cambria Math" panose="02040503050406030204" pitchFamily="18" charset="0"/>
                              </a:rPr>
                              <m:t>𝜇</m:t>
                            </m:r>
                          </m:e>
                          <m:sub>
                            <m:r>
                              <a:rPr lang="en-US" altLang="zh-TW" i="1">
                                <a:latin typeface="Cambria Math" panose="02040503050406030204" pitchFamily="18" charset="0"/>
                              </a:rPr>
                              <m:t>𝑁</m:t>
                            </m:r>
                            <m:r>
                              <a:rPr lang="en-US" altLang="zh-TW" i="1">
                                <a:latin typeface="Cambria Math" panose="02040503050406030204" pitchFamily="18" charset="0"/>
                              </a:rPr>
                              <m:t>−2</m:t>
                            </m:r>
                          </m:sub>
                        </m:sSub>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−2</m:t>
                        </m:r>
                      </m:sub>
                    </m:sSub>
                    <m:r>
                      <a:rPr lang="en-US" altLang="zh-TW" i="1">
                        <a:latin typeface="Cambria Math" panose="02040503050406030204" pitchFamily="18" charset="0"/>
                      </a:rPr>
                      <m:t>)</m:t>
                    </m:r>
                  </m:oMath>
                </a14:m>
                <a:endParaRPr lang="en-US" altLang="zh-TW" smtClean="0"/>
              </a:p>
              <a:p>
                <a14:m>
                  <m:oMath xmlns:m="http://schemas.openxmlformats.org/officeDocument/2006/math">
                    <m:r>
                      <a:rPr lang="en-US" altLang="zh-TW" b="0" i="1" smtClean="0">
                        <a:latin typeface="Cambria Math" panose="02040503050406030204" pitchFamily="18" charset="0"/>
                      </a:rPr>
                      <m:t>𝑃</m:t>
                    </m:r>
                  </m:oMath>
                </a14:m>
                <a:r>
                  <a:rPr lang="en-US" altLang="zh-TW" smtClean="0"/>
                  <a:t> can be thought of as </a:t>
                </a:r>
                <a:r>
                  <a:rPr lang="en-US" altLang="zh-TW"/>
                  <a:t>a transition matrix of a </a:t>
                </a:r>
                <a:r>
                  <a:rPr lang="en-US" altLang="zh-TW" smtClean="0"/>
                  <a:t>Markov chain</a:t>
                </a:r>
              </a:p>
              <a:p>
                <a:pPr lvl="1"/>
                <a:r>
                  <a:rPr lang="en-US" altLang="zh-TW"/>
                  <a:t>T</a:t>
                </a:r>
                <a:r>
                  <a:rPr lang="en-US" altLang="zh-TW" smtClean="0"/>
                  <a:t>he </a:t>
                </a:r>
                <a:r>
                  <a:rPr lang="en-US" altLang="zh-TW"/>
                  <a:t>eigenvectors of the iterated matrix are the same as the original matrix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𝑃</m:t>
                        </m:r>
                      </m:e>
                      <m:sup>
                        <m:r>
                          <a:rPr lang="en-US" altLang="zh-TW" b="0" i="1" smtClean="0">
                            <a:latin typeface="Cambria Math" panose="02040503050406030204" pitchFamily="18" charset="0"/>
                          </a:rPr>
                          <m:t>𝑡</m:t>
                        </m:r>
                      </m:sup>
                    </m:sSup>
                  </m:oMath>
                </a14:m>
                <a:r>
                  <a:rPr lang="en-US" altLang="zh-TW" smtClean="0"/>
                  <a:t>, </a:t>
                </a:r>
                <a:r>
                  <a:rPr lang="en-US" altLang="zh-TW"/>
                  <a:t>and the eigenvalues are given </a:t>
                </a:r>
                <a:r>
                  <a:rPr lang="en-US" altLang="zh-TW" smtClean="0"/>
                  <a:t>by </a:t>
                </a:r>
                <a14:m>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𝜇</m:t>
                        </m:r>
                      </m:e>
                      <m:sup>
                        <m:r>
                          <a:rPr lang="en-US" altLang="zh-TW" b="0" i="1" smtClean="0">
                            <a:latin typeface="Cambria Math" panose="02040503050406030204" pitchFamily="18" charset="0"/>
                          </a:rPr>
                          <m:t>𝑡</m:t>
                        </m:r>
                      </m:sup>
                    </m:sSup>
                  </m:oMath>
                </a14:m>
                <a:endParaRPr lang="en-US" altLang="zh-TW" smtClean="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sSubSup>
                              <m:sSubSupPr>
                                <m:ctrlPr>
                                  <a:rPr lang="en-US" altLang="zh-TW" i="1" smtClean="0">
                                    <a:latin typeface="Cambria Math" panose="02040503050406030204" pitchFamily="18" charset="0"/>
                                  </a:rPr>
                                </m:ctrlPr>
                              </m:sSubSupPr>
                              <m:e>
                                <m:r>
                                  <a:rPr lang="zh-TW" altLang="en-US" i="1">
                                    <a:latin typeface="Cambria Math" panose="02040503050406030204" pitchFamily="18" charset="0"/>
                                  </a:rPr>
                                  <m:t>𝜇</m:t>
                                </m:r>
                              </m:e>
                              <m:sub>
                                <m:r>
                                  <a:rPr lang="en-US" altLang="zh-TW" b="0" i="1" smtClean="0">
                                    <a:latin typeface="Cambria Math" panose="02040503050406030204" pitchFamily="18" charset="0"/>
                                  </a:rPr>
                                  <m:t>𝑁</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𝑡</m:t>
                                </m:r>
                              </m:sup>
                            </m:sSubSup>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𝜇</m:t>
                                </m:r>
                              </m:e>
                              <m:sub>
                                <m:r>
                                  <a:rPr lang="en-US" altLang="zh-TW" i="1">
                                    <a:latin typeface="Cambria Math" panose="02040503050406030204" pitchFamily="18" charset="0"/>
                                  </a:rPr>
                                  <m:t>𝑁</m:t>
                                </m:r>
                                <m:r>
                                  <a:rPr lang="en-US" altLang="zh-TW" i="1">
                                    <a:latin typeface="Cambria Math" panose="02040503050406030204" pitchFamily="18" charset="0"/>
                                  </a:rPr>
                                  <m:t>−2</m:t>
                                </m:r>
                              </m:sub>
                              <m:sup>
                                <m:r>
                                  <a:rPr lang="en-US" altLang="zh-TW" i="1">
                                    <a:latin typeface="Cambria Math" panose="02040503050406030204" pitchFamily="18" charset="0"/>
                                  </a:rPr>
                                  <m:t>𝑡</m:t>
                                </m:r>
                              </m:sup>
                            </m:sSubSup>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−2</m:t>
                            </m:r>
                          </m:sub>
                        </m:sSub>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m:t>
                        </m:r>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rPr>
                              <m:t>λ</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sup>
                        <m:r>
                          <a:rPr lang="en-US" altLang="zh-TW" b="0" i="1" smtClean="0">
                            <a:latin typeface="Cambria Math" panose="02040503050406030204" pitchFamily="18" charset="0"/>
                          </a:rPr>
                          <m:t>𝑡</m:t>
                        </m:r>
                      </m:sup>
                    </m:sSup>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m:t>
                        </m:r>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rPr>
                              <m:t>λ</m:t>
                            </m:r>
                          </m:e>
                          <m:sub>
                            <m:r>
                              <a:rPr lang="en-US" altLang="zh-TW" b="0" i="1" smtClean="0">
                                <a:latin typeface="Cambria Math" panose="02040503050406030204" pitchFamily="18" charset="0"/>
                              </a:rPr>
                              <m:t>3</m:t>
                            </m:r>
                          </m:sub>
                        </m:sSub>
                        <m:r>
                          <a:rPr lang="en-US" altLang="zh-TW" i="1">
                            <a:latin typeface="Cambria Math" panose="02040503050406030204" pitchFamily="18" charset="0"/>
                          </a:rPr>
                          <m:t>)</m:t>
                        </m:r>
                      </m:e>
                      <m:sup>
                        <m:r>
                          <a:rPr lang="en-US" altLang="zh-TW" i="1">
                            <a:latin typeface="Cambria Math" panose="02040503050406030204" pitchFamily="18" charset="0"/>
                          </a:rPr>
                          <m:t>𝑡</m:t>
                        </m:r>
                      </m:sup>
                    </m:sSup>
                    <m:sSub>
                      <m:sSubPr>
                        <m:ctrlPr>
                          <a:rPr lang="en-US" altLang="zh-TW" i="1">
                            <a:latin typeface="Cambria Math" panose="02040503050406030204" pitchFamily="18" charset="0"/>
                          </a:rPr>
                        </m:ctrlPr>
                      </m:sSubPr>
                      <m:e>
                        <m:r>
                          <a:rPr lang="en-US" altLang="zh-TW" i="1">
                            <a:latin typeface="Cambria Math" panose="02040503050406030204" pitchFamily="18" charset="0"/>
                          </a:rPr>
                          <m:t>𝑣</m:t>
                        </m:r>
                      </m:e>
                      <m:sub>
                        <m:r>
                          <a:rPr lang="en-US" altLang="zh-TW" i="1">
                            <a:latin typeface="Cambria Math" panose="02040503050406030204" pitchFamily="18" charset="0"/>
                          </a:rPr>
                          <m:t>𝑖</m:t>
                        </m:r>
                        <m:r>
                          <a:rPr lang="en-US" altLang="zh-TW" i="1">
                            <a:latin typeface="Cambria Math" panose="02040503050406030204" pitchFamily="18" charset="0"/>
                          </a:rPr>
                          <m:t>,3</m:t>
                        </m:r>
                      </m:sub>
                    </m:sSub>
                    <m:r>
                      <a:rPr lang="en-US" altLang="zh-TW" b="0" i="1" smtClean="0">
                        <a:latin typeface="Cambria Math" panose="02040503050406030204" pitchFamily="18" charset="0"/>
                      </a:rPr>
                      <m:t>]</m:t>
                    </m:r>
                  </m:oMath>
                </a14:m>
                <a:endParaRPr lang="en-US" altLang="zh-TW" smtClean="0"/>
              </a:p>
              <a:p>
                <a:endParaRPr lang="en-US" altLang="zh-TW"/>
              </a:p>
              <a:p>
                <a:endParaRPr lang="en-US" altLang="zh-TW" smtClean="0"/>
              </a:p>
              <a:p>
                <a:pPr lvl="1"/>
                <a:endParaRPr lang="en-US" altLang="zh-TW"/>
              </a:p>
              <a:p>
                <a:pPr lvl="1"/>
                <a:endParaRPr lang="en-US" altLang="zh-TW"/>
              </a:p>
              <a:p>
                <a:pPr lvl="1"/>
                <a:endParaRPr lang="zh-TW" altLang="en-US"/>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13</a:t>
            </a:fld>
            <a:endParaRPr lang="zh-TW" altLang="en-US" dirty="0"/>
          </a:p>
        </p:txBody>
      </p:sp>
      <p:pic>
        <p:nvPicPr>
          <p:cNvPr id="5" name="圖片 4"/>
          <p:cNvPicPr>
            <a:picLocks noChangeAspect="1"/>
          </p:cNvPicPr>
          <p:nvPr/>
        </p:nvPicPr>
        <p:blipFill>
          <a:blip r:embed="rId4"/>
          <a:stretch>
            <a:fillRect/>
          </a:stretch>
        </p:blipFill>
        <p:spPr>
          <a:xfrm>
            <a:off x="8258456" y="4394053"/>
            <a:ext cx="2317503" cy="2275620"/>
          </a:xfrm>
          <a:prstGeom prst="rect">
            <a:avLst/>
          </a:prstGeom>
        </p:spPr>
      </p:pic>
      <p:pic>
        <p:nvPicPr>
          <p:cNvPr id="6" name="圖片 5"/>
          <p:cNvPicPr>
            <a:picLocks noChangeAspect="1"/>
          </p:cNvPicPr>
          <p:nvPr/>
        </p:nvPicPr>
        <p:blipFill>
          <a:blip r:embed="rId5"/>
          <a:stretch>
            <a:fillRect/>
          </a:stretch>
        </p:blipFill>
        <p:spPr>
          <a:xfrm>
            <a:off x="1777925" y="4507778"/>
            <a:ext cx="2230388" cy="2118869"/>
          </a:xfrm>
          <a:prstGeom prst="rect">
            <a:avLst/>
          </a:prstGeom>
        </p:spPr>
      </p:pic>
      <p:pic>
        <p:nvPicPr>
          <p:cNvPr id="7" name="圖片 6"/>
          <p:cNvPicPr>
            <a:picLocks noChangeAspect="1"/>
          </p:cNvPicPr>
          <p:nvPr/>
        </p:nvPicPr>
        <p:blipFill>
          <a:blip r:embed="rId6"/>
          <a:stretch>
            <a:fillRect/>
          </a:stretch>
        </p:blipFill>
        <p:spPr>
          <a:xfrm>
            <a:off x="5015880" y="4412943"/>
            <a:ext cx="2308537" cy="2308537"/>
          </a:xfrm>
          <a:prstGeom prst="rect">
            <a:avLst/>
          </a:prstGeom>
        </p:spPr>
      </p:pic>
      <p:sp>
        <p:nvSpPr>
          <p:cNvPr id="8" name="向右箭號 7"/>
          <p:cNvSpPr/>
          <p:nvPr/>
        </p:nvSpPr>
        <p:spPr>
          <a:xfrm>
            <a:off x="4102674" y="5439654"/>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7447636" y="5439654"/>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3884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Anisotropic </a:t>
            </a:r>
            <a:r>
              <a:rPr lang="en-US" altLang="zh-TW" smtClean="0"/>
              <a:t>Diffusion</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mtClean="0"/>
                  <a:t>One can also define different </a:t>
                </a:r>
                <a:r>
                  <a:rPr lang="en-US" altLang="zh-TW"/>
                  <a:t>diffusion </a:t>
                </a:r>
                <a:r>
                  <a:rPr lang="en-US" altLang="zh-TW" smtClean="0"/>
                  <a:t>operators</a:t>
                </a:r>
              </a:p>
              <a:p>
                <a:pPr lvl="1"/>
                <a:r>
                  <a:rPr lang="en-US" altLang="zh-TW"/>
                  <a:t>Form </a:t>
                </a:r>
                <a14:m>
                  <m:oMath xmlns:m="http://schemas.openxmlformats.org/officeDocument/2006/math">
                    <m:r>
                      <a:rPr lang="en-US" altLang="zh-TW" i="1" smtClean="0">
                        <a:latin typeface="Cambria Math" panose="02040503050406030204" pitchFamily="18" charset="0"/>
                      </a:rPr>
                      <m:t>𝑊</m:t>
                    </m:r>
                  </m:oMath>
                </a14:m>
                <a:r>
                  <a:rPr lang="en-US" altLang="zh-TW"/>
                  <a:t> as </a:t>
                </a:r>
                <a:r>
                  <a:rPr lang="en-US" altLang="zh-TW" smtClean="0"/>
                  <a:t>usual</a:t>
                </a:r>
              </a:p>
              <a:p>
                <a:pPr lvl="1"/>
                <a:r>
                  <a:rPr lang="en-US" altLang="zh-TW"/>
                  <a:t>Specify </a:t>
                </a:r>
                <a14:m>
                  <m:oMath xmlns:m="http://schemas.openxmlformats.org/officeDocument/2006/math">
                    <m:r>
                      <a:rPr lang="en-US" altLang="zh-TW" i="1" smtClean="0">
                        <a:latin typeface="Cambria Math" panose="02040503050406030204" pitchFamily="18" charset="0"/>
                      </a:rPr>
                      <m:t>𝛼</m:t>
                    </m:r>
                  </m:oMath>
                </a14:m>
                <a:r>
                  <a:rPr lang="en-US" altLang="zh-TW"/>
                  <a:t>, the anisotropic diffusion parameter, a value between 0 and </a:t>
                </a:r>
                <a:r>
                  <a:rPr lang="en-US" altLang="zh-TW" smtClean="0"/>
                  <a:t>1</a:t>
                </a:r>
              </a:p>
              <a:p>
                <a:pPr lvl="1"/>
                <a:r>
                  <a:rPr lang="en-US" altLang="zh-TW"/>
                  <a:t>Normalize </a:t>
                </a:r>
                <a14:m>
                  <m:oMath xmlns:m="http://schemas.openxmlformats.org/officeDocument/2006/math">
                    <m:r>
                      <a:rPr lang="en-US" altLang="zh-TW" i="1" smtClean="0">
                        <a:latin typeface="Cambria Math" panose="02040503050406030204" pitchFamily="18" charset="0"/>
                      </a:rPr>
                      <m:t>𝑊</m:t>
                    </m:r>
                  </m:oMath>
                </a14:m>
                <a:r>
                  <a:rPr lang="en-US" altLang="zh-TW"/>
                  <a:t> according to </a:t>
                </a:r>
                <a14:m>
                  <m:oMath xmlns:m="http://schemas.openxmlformats.org/officeDocument/2006/math">
                    <m:r>
                      <a:rPr lang="en-US" altLang="zh-TW" i="1">
                        <a:latin typeface="Cambria Math" panose="02040503050406030204" pitchFamily="18" charset="0"/>
                      </a:rPr>
                      <m:t>𝛼</m:t>
                    </m:r>
                  </m:oMath>
                </a14:m>
                <a:endParaRPr lang="en-US" altLang="zh-TW" smtClean="0"/>
              </a:p>
              <a:p>
                <a:pPr lvl="2"/>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𝑊</m:t>
                        </m:r>
                      </m:e>
                      <m:sup>
                        <m:r>
                          <a:rPr lang="en-US" altLang="zh-TW" b="0" i="1" smtClean="0">
                            <a:latin typeface="Cambria Math" panose="02040503050406030204" pitchFamily="18" charset="0"/>
                          </a:rPr>
                          <m:t>(</m:t>
                        </m:r>
                        <m:r>
                          <a:rPr lang="en-US" altLang="zh-TW" i="1">
                            <a:latin typeface="Cambria Math" panose="02040503050406030204" pitchFamily="18" charset="0"/>
                          </a:rPr>
                          <m:t>𝛼</m:t>
                        </m:r>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𝐷</m:t>
                        </m:r>
                      </m:e>
                      <m:sup>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i="1">
                                <a:latin typeface="Cambria Math" panose="02040503050406030204" pitchFamily="18" charset="0"/>
                              </a:rPr>
                              <m:t>𝛼</m:t>
                            </m:r>
                          </m:den>
                        </m:f>
                      </m:sup>
                    </m:sSup>
                    <m:r>
                      <a:rPr lang="en-US" altLang="zh-TW" b="0" i="1" smtClean="0">
                        <a:latin typeface="Cambria Math" panose="02040503050406030204" pitchFamily="18" charset="0"/>
                      </a:rPr>
                      <m:t>𝑊</m:t>
                    </m:r>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sup>
                    </m:sSup>
                  </m:oMath>
                </a14:m>
                <a:endParaRPr lang="en-US" altLang="zh-TW" smtClean="0"/>
              </a:p>
              <a:p>
                <a:pPr lvl="1"/>
                <a:r>
                  <a:rPr lang="en-US" altLang="zh-TW" smtClean="0"/>
                  <a:t>Form a new diagonal degree matrix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𝐷</m:t>
                        </m:r>
                      </m:e>
                      <m:sup>
                        <m:r>
                          <a:rPr lang="en-US" altLang="zh-TW" i="1">
                            <a:latin typeface="Cambria Math" panose="02040503050406030204" pitchFamily="18" charset="0"/>
                          </a:rPr>
                          <m:t>(</m:t>
                        </m:r>
                        <m:r>
                          <a:rPr lang="en-US" altLang="zh-TW" i="1">
                            <a:latin typeface="Cambria Math" panose="02040503050406030204" pitchFamily="18" charset="0"/>
                          </a:rPr>
                          <m:t>𝛼</m:t>
                        </m:r>
                        <m:r>
                          <a:rPr lang="en-US" altLang="zh-TW" i="1">
                            <a:latin typeface="Cambria Math" panose="02040503050406030204" pitchFamily="18" charset="0"/>
                          </a:rPr>
                          <m:t>)</m:t>
                        </m:r>
                      </m:sup>
                    </m:sSup>
                  </m:oMath>
                </a14:m>
                <a:endParaRPr lang="en-US" altLang="zh-TW" smtClean="0"/>
              </a:p>
              <a:p>
                <a:pPr lvl="2"/>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𝑖𝑖</m:t>
                        </m:r>
                      </m:sub>
                      <m:sup>
                        <m:r>
                          <a:rPr lang="en-US" altLang="zh-TW" i="1">
                            <a:latin typeface="Cambria Math" panose="02040503050406030204" pitchFamily="18" charset="0"/>
                          </a:rPr>
                          <m:t>(</m:t>
                        </m:r>
                        <m:r>
                          <a:rPr lang="en-US" altLang="zh-TW" i="1">
                            <a:latin typeface="Cambria Math" panose="02040503050406030204" pitchFamily="18" charset="0"/>
                          </a:rPr>
                          <m:t>𝛼</m:t>
                        </m:r>
                        <m:r>
                          <a:rPr lang="en-US" altLang="zh-TW" i="1">
                            <a:latin typeface="Cambria Math" panose="02040503050406030204" pitchFamily="18" charset="0"/>
                          </a:rPr>
                          <m:t>)</m:t>
                        </m:r>
                      </m:sup>
                    </m:sSubSup>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𝑗</m:t>
                        </m:r>
                      </m:sub>
                      <m:sup/>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𝑖𝑗</m:t>
                            </m:r>
                          </m:sub>
                          <m:sup>
                            <m:r>
                              <a:rPr lang="en-US" altLang="zh-TW" b="0" i="1" smtClean="0">
                                <a:latin typeface="Cambria Math" panose="02040503050406030204" pitchFamily="18" charset="0"/>
                              </a:rPr>
                              <m:t>(</m:t>
                            </m:r>
                            <m:r>
                              <a:rPr lang="en-US" altLang="zh-TW" i="1">
                                <a:latin typeface="Cambria Math" panose="02040503050406030204" pitchFamily="18" charset="0"/>
                              </a:rPr>
                              <m:t>𝛼</m:t>
                            </m:r>
                            <m:r>
                              <a:rPr lang="en-US" altLang="zh-TW" b="0" i="1" smtClean="0">
                                <a:latin typeface="Cambria Math" panose="02040503050406030204" pitchFamily="18" charset="0"/>
                              </a:rPr>
                              <m:t>)</m:t>
                            </m:r>
                          </m:sup>
                        </m:sSubSup>
                      </m:e>
                    </m:nary>
                  </m:oMath>
                </a14:m>
                <a:r>
                  <a:rPr lang="en-US" altLang="zh-TW" smtClean="0"/>
                  <a:t> </a:t>
                </a:r>
              </a:p>
              <a:p>
                <a:pPr lvl="1"/>
                <a:r>
                  <a:rPr lang="en-US" altLang="zh-TW" smtClean="0"/>
                  <a:t>Form a new diffusion operator </a:t>
                </a:r>
              </a:p>
              <a:p>
                <a:pPr lvl="2"/>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𝑃</m:t>
                        </m:r>
                      </m:e>
                      <m:sup>
                        <m:r>
                          <a:rPr lang="en-US" altLang="zh-TW" i="1">
                            <a:latin typeface="Cambria Math" panose="02040503050406030204" pitchFamily="18" charset="0"/>
                          </a:rPr>
                          <m:t>(</m:t>
                        </m:r>
                        <m:r>
                          <a:rPr lang="en-US" altLang="zh-TW" i="1">
                            <a:latin typeface="Cambria Math" panose="02040503050406030204" pitchFamily="18" charset="0"/>
                          </a:rPr>
                          <m:t>𝛼</m:t>
                        </m:r>
                        <m:r>
                          <a:rPr lang="en-US" altLang="zh-TW" i="1">
                            <a:latin typeface="Cambria Math" panose="02040503050406030204" pitchFamily="18" charset="0"/>
                          </a:rPr>
                          <m:t>)</m:t>
                        </m:r>
                      </m:sup>
                    </m:sSup>
                    <m:r>
                      <a:rPr lang="en-US" altLang="zh-TW" b="0" i="1" smtClean="0">
                        <a:latin typeface="Cambria Math" panose="02040503050406030204" pitchFamily="18" charset="0"/>
                      </a:rPr>
                      <m:t>=</m:t>
                    </m:r>
                    <m:sSup>
                      <m:sSupPr>
                        <m:ctrlPr>
                          <a:rPr lang="en-US" altLang="zh-TW" i="1" smtClean="0">
                            <a:latin typeface="Cambria Math" panose="02040503050406030204" pitchFamily="18" charset="0"/>
                          </a:rPr>
                        </m:ctrlPr>
                      </m:sSupPr>
                      <m:e>
                        <m:sSup>
                          <m:sSupPr>
                            <m:ctrlPr>
                              <a:rPr lang="en-US" altLang="zh-TW" i="1">
                                <a:latin typeface="Cambria Math" panose="02040503050406030204" pitchFamily="18" charset="0"/>
                              </a:rPr>
                            </m:ctrlPr>
                          </m:sSupPr>
                          <m:e>
                            <m:r>
                              <a:rPr lang="en-US" altLang="zh-TW" i="1">
                                <a:latin typeface="Cambria Math" panose="02040503050406030204" pitchFamily="18" charset="0"/>
                              </a:rPr>
                              <m:t>𝐷</m:t>
                            </m:r>
                          </m:e>
                          <m:sup>
                            <m:d>
                              <m:dPr>
                                <m:ctrlPr>
                                  <a:rPr lang="en-US" altLang="zh-TW" i="1">
                                    <a:latin typeface="Cambria Math" panose="02040503050406030204" pitchFamily="18" charset="0"/>
                                  </a:rPr>
                                </m:ctrlPr>
                              </m:dPr>
                              <m:e>
                                <m:r>
                                  <a:rPr lang="en-US" altLang="zh-TW" i="1">
                                    <a:latin typeface="Cambria Math" panose="02040503050406030204" pitchFamily="18" charset="0"/>
                                  </a:rPr>
                                  <m:t>𝛼</m:t>
                                </m:r>
                              </m:e>
                            </m:d>
                          </m:sup>
                        </m:sSup>
                      </m:e>
                      <m:sup>
                        <m:r>
                          <a:rPr lang="en-US" altLang="zh-TW" b="0" i="1" smtClean="0">
                            <a:latin typeface="Cambria Math" panose="02040503050406030204" pitchFamily="18" charset="0"/>
                          </a:rPr>
                          <m:t>−1</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𝑊</m:t>
                        </m:r>
                      </m:e>
                      <m:sup>
                        <m:r>
                          <a:rPr lang="en-US" altLang="zh-TW" i="1">
                            <a:latin typeface="Cambria Math" panose="02040503050406030204" pitchFamily="18" charset="0"/>
                          </a:rPr>
                          <m:t>(</m:t>
                        </m:r>
                        <m:r>
                          <a:rPr lang="en-US" altLang="zh-TW" i="1">
                            <a:latin typeface="Cambria Math" panose="02040503050406030204" pitchFamily="18" charset="0"/>
                          </a:rPr>
                          <m:t>𝛼</m:t>
                        </m:r>
                        <m:r>
                          <a:rPr lang="en-US" altLang="zh-TW" i="1">
                            <a:latin typeface="Cambria Math" panose="02040503050406030204" pitchFamily="18" charset="0"/>
                          </a:rPr>
                          <m:t>)</m:t>
                        </m:r>
                      </m:sup>
                    </m:sSup>
                  </m:oMath>
                </a14:m>
                <a:endParaRPr lang="en-US" altLang="zh-TW" smtClean="0"/>
              </a:p>
              <a:p>
                <a:pPr lvl="1"/>
                <a:r>
                  <a:rPr lang="en-US" altLang="zh-TW"/>
                  <a:t>Generate the diffusion map </a:t>
                </a:r>
                <a:r>
                  <a:rPr lang="en-US" altLang="zh-TW" smtClean="0"/>
                  <a:t>using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𝑃</m:t>
                        </m:r>
                      </m:e>
                      <m:sup>
                        <m:r>
                          <a:rPr lang="en-US" altLang="zh-TW" i="1">
                            <a:latin typeface="Cambria Math" panose="02040503050406030204" pitchFamily="18" charset="0"/>
                          </a:rPr>
                          <m:t>(</m:t>
                        </m:r>
                        <m:r>
                          <a:rPr lang="en-US" altLang="zh-TW" i="1">
                            <a:latin typeface="Cambria Math" panose="02040503050406030204" pitchFamily="18" charset="0"/>
                          </a:rPr>
                          <m:t>𝛼</m:t>
                        </m:r>
                        <m:r>
                          <a:rPr lang="en-US" altLang="zh-TW" i="1">
                            <a:latin typeface="Cambria Math" panose="02040503050406030204" pitchFamily="18" charset="0"/>
                          </a:rPr>
                          <m:t>)</m:t>
                        </m:r>
                      </m:sup>
                    </m:sSup>
                  </m:oMath>
                </a14:m>
                <a:r>
                  <a:rPr lang="en-US" altLang="zh-TW" smtClean="0"/>
                  <a:t>, </a:t>
                </a:r>
                <a:r>
                  <a:rPr lang="en-US" altLang="zh-TW"/>
                  <a:t>and scaling the eigenvectors with the eigenvalues as described </a:t>
                </a:r>
                <a:r>
                  <a:rPr lang="en-US" altLang="zh-TW" smtClean="0"/>
                  <a:t>previosly</a:t>
                </a:r>
              </a:p>
              <a:p>
                <a:endParaRPr lang="zh-TW" altLang="en-US"/>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14</a:t>
            </a:fld>
            <a:endParaRPr lang="zh-TW" altLang="en-US" dirty="0"/>
          </a:p>
        </p:txBody>
      </p:sp>
    </p:spTree>
    <p:extLst>
      <p:ext uri="{BB962C8B-B14F-4D97-AF65-F5344CB8AC3E}">
        <p14:creationId xmlns:p14="http://schemas.microsoft.com/office/powerpoint/2010/main" val="3311426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Anisotropic Diffusion</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6422504" cy="4937760"/>
              </a:xfrm>
            </p:spPr>
            <p:txBody>
              <a:bodyPr/>
              <a:lstStyle/>
              <a:p>
                <a:r>
                  <a:rPr lang="en-US" altLang="zh-TW" smtClean="0"/>
                  <a:t>Different </a:t>
                </a:r>
                <a14:m>
                  <m:oMath xmlns:m="http://schemas.openxmlformats.org/officeDocument/2006/math">
                    <m:r>
                      <a:rPr lang="en-US" altLang="zh-TW" i="1">
                        <a:latin typeface="Cambria Math" panose="02040503050406030204" pitchFamily="18" charset="0"/>
                      </a:rPr>
                      <m:t>𝛼</m:t>
                    </m:r>
                  </m:oMath>
                </a14:m>
                <a:endParaRPr lang="en-US" altLang="zh-TW" smtClean="0"/>
              </a:p>
              <a:p>
                <a:pPr lvl="1"/>
                <a:r>
                  <a:rPr lang="en-US" altLang="zh-TW"/>
                  <a:t>With </a:t>
                </a:r>
                <a14:m>
                  <m:oMath xmlns:m="http://schemas.openxmlformats.org/officeDocument/2006/math">
                    <m:r>
                      <a:rPr lang="en-US" altLang="zh-TW" i="1">
                        <a:latin typeface="Cambria Math" panose="02040503050406030204" pitchFamily="18" charset="0"/>
                      </a:rPr>
                      <m:t>𝛼</m:t>
                    </m:r>
                    <m:r>
                      <a:rPr lang="en-US" altLang="zh-TW" i="1">
                        <a:latin typeface="Cambria Math" panose="02040503050406030204" pitchFamily="18" charset="0"/>
                      </a:rPr>
                      <m:t>=0</m:t>
                    </m:r>
                  </m:oMath>
                </a14:m>
                <a:r>
                  <a:rPr lang="en-US" altLang="zh-TW"/>
                  <a:t>, it reduces to the classical graph Laplacian </a:t>
                </a:r>
                <a:r>
                  <a:rPr lang="en-US" altLang="zh-TW"/>
                  <a:t>normalization (Data is sampled uniformly on the manifold)</a:t>
                </a:r>
                <a:endParaRPr lang="zh-TW" altLang="en-US"/>
              </a:p>
              <a:p>
                <a:pPr lvl="1"/>
                <a:endParaRPr lang="en-US" altLang="zh-TW" smtClean="0"/>
              </a:p>
              <a:p>
                <a:pPr lvl="1"/>
                <a:r>
                  <a:rPr lang="en-US" altLang="zh-TW" smtClean="0"/>
                  <a:t>In </a:t>
                </a:r>
                <a:r>
                  <a:rPr lang="en-US" altLang="zh-TW"/>
                  <a:t>some applications, the sampling of the data is </a:t>
                </a:r>
                <a:r>
                  <a:rPr lang="en-US" altLang="zh-TW" smtClean="0"/>
                  <a:t>not </a:t>
                </a:r>
                <a:r>
                  <a:rPr lang="en-US" altLang="zh-TW"/>
                  <a:t>related to the geometry of the </a:t>
                </a:r>
                <a:r>
                  <a:rPr lang="en-US" altLang="zh-TW" smtClean="0"/>
                  <a:t>manifold</a:t>
                </a:r>
              </a:p>
              <a:p>
                <a:pPr lvl="2"/>
                <a:r>
                  <a:rPr lang="en-US" altLang="zh-TW" smtClean="0"/>
                  <a:t>In </a:t>
                </a:r>
                <a:r>
                  <a:rPr lang="en-US" altLang="zh-TW"/>
                  <a:t>this case, we can set </a:t>
                </a:r>
                <a14:m>
                  <m:oMath xmlns:m="http://schemas.openxmlformats.org/officeDocument/2006/math">
                    <m:r>
                      <a:rPr lang="en-US" altLang="zh-TW" i="1" smtClean="0">
                        <a:latin typeface="Cambria Math" panose="02040503050406030204" pitchFamily="18" charset="0"/>
                      </a:rPr>
                      <m:t>𝛼</m:t>
                    </m:r>
                    <m:r>
                      <a:rPr lang="en-US" altLang="zh-TW" i="1" smtClean="0">
                        <a:latin typeface="Cambria Math" panose="02040503050406030204" pitchFamily="18" charset="0"/>
                      </a:rPr>
                      <m:t>=1</m:t>
                    </m:r>
                  </m:oMath>
                </a14:m>
                <a:r>
                  <a:rPr lang="en-US" altLang="zh-TW" smtClean="0"/>
                  <a:t> </a:t>
                </a:r>
                <a:r>
                  <a:rPr lang="en-US" altLang="zh-TW"/>
                  <a:t>and the diffusion operator approximates </a:t>
                </a:r>
                <a:r>
                  <a:rPr lang="en-US" altLang="zh-TW" smtClean="0"/>
                  <a:t>Laplace–Beltrami operator</a:t>
                </a:r>
              </a:p>
              <a:p>
                <a:pPr lvl="2"/>
                <a:r>
                  <a:rPr lang="en-US" altLang="zh-TW" smtClean="0"/>
                  <a:t>We </a:t>
                </a:r>
                <a:r>
                  <a:rPr lang="en-US" altLang="zh-TW"/>
                  <a:t>then recover the </a:t>
                </a:r>
                <a:r>
                  <a:rPr lang="en-US" altLang="zh-TW" smtClean="0"/>
                  <a:t>geometry </a:t>
                </a:r>
                <a:r>
                  <a:rPr lang="en-US" altLang="zh-TW"/>
                  <a:t>of the data </a:t>
                </a:r>
                <a:r>
                  <a:rPr lang="en-US" altLang="zh-TW" smtClean="0"/>
                  <a:t>regardless </a:t>
                </a:r>
                <a:r>
                  <a:rPr lang="en-US" altLang="zh-TW"/>
                  <a:t>of the distribution of the </a:t>
                </a:r>
                <a:r>
                  <a:rPr lang="en-US" altLang="zh-TW" smtClean="0"/>
                  <a:t>points</a:t>
                </a:r>
              </a:p>
              <a:p>
                <a:pPr lvl="1"/>
                <a:endParaRPr lang="en-US" altLang="zh-TW" smtClean="0"/>
              </a:p>
              <a:p>
                <a:pPr lvl="1"/>
                <a:endParaRPr lang="en-US" altLang="zh-TW" smtClean="0"/>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422504" cy="4937760"/>
              </a:xfrm>
              <a:blipFill>
                <a:blip r:embed="rId3"/>
                <a:stretch>
                  <a:fillRect l="-854"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15</a:t>
            </a:fld>
            <a:endParaRPr lang="zh-TW" altLang="en-US" dirty="0"/>
          </a:p>
        </p:txBody>
      </p:sp>
      <p:pic>
        <p:nvPicPr>
          <p:cNvPr id="5" name="圖片 4"/>
          <p:cNvPicPr>
            <a:picLocks noChangeAspect="1"/>
          </p:cNvPicPr>
          <p:nvPr/>
        </p:nvPicPr>
        <p:blipFill>
          <a:blip r:embed="rId4"/>
          <a:stretch>
            <a:fillRect/>
          </a:stretch>
        </p:blipFill>
        <p:spPr>
          <a:xfrm>
            <a:off x="7176120" y="1164643"/>
            <a:ext cx="4229100" cy="4972050"/>
          </a:xfrm>
          <a:prstGeom prst="rect">
            <a:avLst/>
          </a:prstGeom>
        </p:spPr>
      </p:pic>
    </p:spTree>
    <p:extLst>
      <p:ext uri="{BB962C8B-B14F-4D97-AF65-F5344CB8AC3E}">
        <p14:creationId xmlns:p14="http://schemas.microsoft.com/office/powerpoint/2010/main" val="2189097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3"/>
          <a:stretch>
            <a:fillRect/>
          </a:stretch>
        </p:blipFill>
        <p:spPr>
          <a:xfrm>
            <a:off x="4367808" y="2420888"/>
            <a:ext cx="2218536" cy="1291971"/>
          </a:xfrm>
          <a:prstGeom prst="rect">
            <a:avLst/>
          </a:prstGeom>
        </p:spPr>
      </p:pic>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smtClean="0"/>
                  <a:t>Delay coordinate mapping (From </a:t>
                </a:r>
                <a:r>
                  <a:rPr lang="en-US" altLang="zh-TW" smtClean="0">
                    <a:hlinkClick r:id="rId4"/>
                  </a:rPr>
                  <a:t>embedding theorem</a:t>
                </a:r>
                <a:r>
                  <a:rPr lang="en-US" altLang="zh-TW" smtClean="0"/>
                  <a:t>, we can recover the dynamics)</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𝑅</m:t>
                        </m:r>
                      </m:e>
                      <m:sup>
                        <m:r>
                          <a:rPr lang="en-US" altLang="zh-TW" i="1">
                            <a:latin typeface="Cambria Math" panose="02040503050406030204" pitchFamily="18" charset="0"/>
                            <a:ea typeface="Cambria Math" panose="02040503050406030204" pitchFamily="18" charset="0"/>
                          </a:rPr>
                          <m:t>𝑑</m:t>
                        </m:r>
                      </m:sup>
                    </m:sSup>
                  </m:oMath>
                </a14:m>
                <a:r>
                  <a:rPr lang="en-US" altLang="zh-TW" smtClean="0"/>
                  <a:t>, </a:t>
                </a:r>
                <a:r>
                  <a:rPr lang="en-US" altLang="zh-TW"/>
                  <a:t>embed it into vector space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𝑅</m:t>
                        </m:r>
                      </m:e>
                      <m:sup>
                        <m:r>
                          <a:rPr lang="en-US" altLang="zh-TW" i="1">
                            <a:latin typeface="Cambria Math" panose="02040503050406030204" pitchFamily="18" charset="0"/>
                            <a:ea typeface="Cambria Math" panose="02040503050406030204" pitchFamily="18" charset="0"/>
                          </a:rPr>
                          <m:t>𝑛</m:t>
                        </m:r>
                      </m:sup>
                    </m:sSup>
                  </m:oMath>
                </a14:m>
                <a:r>
                  <a:rPr lang="en-US" altLang="zh-TW">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𝐻</m:t>
                    </m:r>
                  </m:oMath>
                </a14:m>
                <a:endParaRPr lang="en-US" altLang="zh-TW" smtClean="0"/>
              </a:p>
              <a:p>
                <a:pPr lvl="1"/>
                <a:endParaRPr lang="en-US" altLang="zh-TW" smtClean="0"/>
              </a:p>
              <a:p>
                <a:pPr lvl="1"/>
                <a:endParaRPr lang="en-US" altLang="zh-TW"/>
              </a:p>
              <a:p>
                <a:pPr lvl="1"/>
                <a:endParaRPr lang="en-US" altLang="zh-TW" smtClean="0"/>
              </a:p>
              <a:p>
                <a:r>
                  <a:rPr lang="en-US" altLang="zh-TW" smtClean="0"/>
                  <a:t>Construct data matrix (linear map from temporal </a:t>
                </a:r>
                <a:r>
                  <a:rPr lang="en-US" altLang="zh-TW" smtClean="0"/>
                  <a:t>(row) space </a:t>
                </a:r>
                <a:r>
                  <a:rPr lang="en-US" altLang="zh-TW" smtClean="0"/>
                  <a:t>to spatial </a:t>
                </a:r>
                <a:r>
                  <a:rPr lang="en-US" altLang="zh-TW" smtClean="0"/>
                  <a:t>(column) space </a:t>
                </a:r>
                <a:r>
                  <a:rPr lang="en-US" altLang="zh-TW" smtClean="0"/>
                  <a:t>H) </a:t>
                </a:r>
                <a:r>
                  <a:rPr lang="en-US" altLang="zh-TW" smtClean="0"/>
                  <a:t>(</a:t>
                </a:r>
                <a14:m>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𝑠</m:t>
                    </m:r>
                  </m:oMath>
                </a14:m>
                <a:r>
                  <a:rPr lang="en-US" altLang="zh-TW" smtClean="0"/>
                  <a:t>) </a:t>
                </a:r>
              </a:p>
              <a:p>
                <a:endParaRPr lang="en-US" altLang="zh-TW" smtClean="0"/>
              </a:p>
              <a:p>
                <a:r>
                  <a:rPr lang="en-US" altLang="zh-TW" smtClean="0"/>
                  <a:t>SVD on </a:t>
                </a:r>
                <a14:m>
                  <m:oMath xmlns:m="http://schemas.openxmlformats.org/officeDocument/2006/math">
                    <m:r>
                      <a:rPr lang="en-US" altLang="zh-TW"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𝑈𝑆</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𝑉</m:t>
                        </m:r>
                      </m:e>
                      <m:sup>
                        <m:r>
                          <a:rPr lang="en-US" altLang="zh-TW" b="0" i="1" smtClean="0">
                            <a:latin typeface="Cambria Math" panose="02040503050406030204" pitchFamily="18" charset="0"/>
                          </a:rPr>
                          <m:t>𝑇</m:t>
                        </m:r>
                      </m:sup>
                    </m:sSup>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𝐻</m:t>
                    </m:r>
                    <m:r>
                      <a:rPr lang="en-US" altLang="zh-TW" b="0"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i="1">
                            <a:latin typeface="Cambria Math" panose="02040503050406030204" pitchFamily="18" charset="0"/>
                          </a:rPr>
                          <m:t>𝑖</m:t>
                        </m:r>
                      </m:sub>
                    </m:sSub>
                    <m:r>
                      <a:rPr lang="en-US" altLang="zh-TW" i="1">
                        <a:latin typeface="Cambria Math" panose="02040503050406030204" pitchFamily="18" charset="0"/>
                        <a:ea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𝐿</m:t>
                        </m:r>
                      </m:e>
                      <m:sup>
                        <m:r>
                          <a:rPr lang="en-US" altLang="zh-TW" b="0" i="1" smtClean="0">
                            <a:latin typeface="Cambria Math" panose="02040503050406030204" pitchFamily="18" charset="0"/>
                            <a:ea typeface="Cambria Math" panose="02040503050406030204" pitchFamily="18" charset="0"/>
                          </a:rPr>
                          <m:t>2</m:t>
                        </m:r>
                      </m:sup>
                    </m:sSup>
                    <m:d>
                      <m:dPr>
                        <m:ctrlPr>
                          <a:rPr lang="en-US" altLang="zh-TW" b="0" i="1" smtClean="0">
                            <a:latin typeface="Cambria Math" panose="02040503050406030204" pitchFamily="18" charset="0"/>
                            <a:ea typeface="Cambria Math" panose="02040503050406030204" pitchFamily="18" charset="0"/>
                          </a:rPr>
                        </m:ctrlPr>
                      </m:dPr>
                      <m:e>
                        <m:r>
                          <a:rPr lang="zh-TW" altLang="en-US" b="0" i="1" smtClean="0">
                            <a:latin typeface="Cambria Math" panose="02040503050406030204" pitchFamily="18" charset="0"/>
                            <a:ea typeface="Cambria Math" panose="02040503050406030204" pitchFamily="18" charset="0"/>
                          </a:rPr>
                          <m:t>𝜏</m:t>
                        </m:r>
                      </m:e>
                    </m:d>
                    <m:r>
                      <a:rPr lang="en-US" altLang="zh-TW" b="0" i="1" smtClean="0">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𝜏</m:t>
                    </m:r>
                    <m:r>
                      <a:rPr lang="en-US" altLang="zh-TW" b="0" i="1" smtClean="0">
                        <a:latin typeface="Cambria Math" panose="02040503050406030204" pitchFamily="18" charset="0"/>
                        <a:ea typeface="Cambria Math" panose="02040503050406030204" pitchFamily="18" charset="0"/>
                      </a:rPr>
                      <m:t>={0, </m:t>
                    </m:r>
                    <m:r>
                      <a:rPr lang="zh-TW" altLang="en-US" b="0" i="1" smtClean="0">
                        <a:latin typeface="Cambria Math" panose="02040503050406030204" pitchFamily="18" charset="0"/>
                        <a:ea typeface="Cambria Math" panose="02040503050406030204" pitchFamily="18" charset="0"/>
                      </a:rPr>
                      <m:t>𝛿</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−1)</m:t>
                    </m:r>
                    <m:r>
                      <a:rPr lang="zh-TW" altLang="en-US" i="1">
                        <a:latin typeface="Cambria Math" panose="02040503050406030204" pitchFamily="18" charset="0"/>
                        <a:ea typeface="Cambria Math" panose="02040503050406030204" pitchFamily="18" charset="0"/>
                      </a:rPr>
                      <m:t>𝛿</m:t>
                    </m:r>
                    <m:r>
                      <a:rPr lang="en-US" altLang="zh-TW" i="1">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ea typeface="Cambria Math" panose="02040503050406030204" pitchFamily="18" charset="0"/>
                      </a:rPr>
                      <m:t>}</m:t>
                    </m:r>
                  </m:oMath>
                </a14:m>
                <a:endParaRPr lang="en-US" altLang="zh-TW" smtClean="0"/>
              </a:p>
              <a:p>
                <a:endParaRPr lang="en-US" altLang="zh-TW"/>
              </a:p>
              <a:p>
                <a:r>
                  <a:rPr lang="en-US" altLang="zh-TW" smtClean="0"/>
                  <a:t>Rank l decomposition leads to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𝑡</m:t>
                        </m:r>
                      </m:sub>
                      <m:sup>
                        <m:r>
                          <a:rPr lang="en-US" altLang="zh-TW" b="0" i="1" smtClean="0">
                            <a:latin typeface="Cambria Math" panose="02040503050406030204" pitchFamily="18" charset="0"/>
                          </a:rPr>
                          <m:t>𝑙</m:t>
                        </m:r>
                      </m:sup>
                    </m:sSubSup>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𝑙</m:t>
                        </m:r>
                      </m:sup>
                      <m:e>
                        <m:sSubSup>
                          <m:sSubSupPr>
                            <m:ctrlPr>
                              <a:rPr lang="en-US" altLang="zh-TW" b="0" i="1" smtClean="0">
                                <a:latin typeface="Cambria Math" panose="02040503050406030204" pitchFamily="18" charset="0"/>
                              </a:rPr>
                            </m:ctrlPr>
                          </m:sSub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e>
                          <m:sub>
                            <m:r>
                              <a:rPr lang="en-US" altLang="zh-TW" b="0" i="1" smtClean="0">
                                <a:latin typeface="Cambria Math" panose="02040503050406030204" pitchFamily="18" charset="0"/>
                              </a:rPr>
                              <m:t>𝑡</m:t>
                            </m:r>
                          </m:sub>
                          <m:sup>
                            <m:r>
                              <a:rPr lang="en-US" altLang="zh-TW" b="0" i="1" smtClean="0">
                                <a:latin typeface="Cambria Math" panose="02040503050406030204" pitchFamily="18" charset="0"/>
                              </a:rPr>
                              <m:t>𝑘</m:t>
                            </m:r>
                          </m:sup>
                        </m:sSubSup>
                      </m:e>
                    </m:nary>
                    <m:r>
                      <a:rPr lang="en-US" altLang="zh-TW" b="0" i="1" smtClean="0">
                        <a:latin typeface="Cambria Math" panose="02040503050406030204" pitchFamily="18" charset="0"/>
                      </a:rPr>
                      <m:t>,</m:t>
                    </m:r>
                    <m:sSubSup>
                      <m:sSubSupPr>
                        <m:ctrlPr>
                          <a:rPr lang="en-US" altLang="zh-TW" i="1">
                            <a:latin typeface="Cambria Math" panose="02040503050406030204" pitchFamily="18" charset="0"/>
                          </a:rPr>
                        </m:ctrlPr>
                      </m:sSub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e>
                      <m:sub>
                        <m:r>
                          <a:rPr lang="en-US" altLang="zh-TW" i="1">
                            <a:latin typeface="Cambria Math" panose="02040503050406030204" pitchFamily="18" charset="0"/>
                          </a:rPr>
                          <m:t>𝑡</m:t>
                        </m:r>
                      </m:sub>
                      <m:sup>
                        <m:r>
                          <a:rPr lang="en-US" altLang="zh-TW" i="1">
                            <a:latin typeface="Cambria Math" panose="02040503050406030204" pitchFamily="18" charset="0"/>
                          </a:rPr>
                          <m:t>𝑘</m:t>
                        </m:r>
                      </m:sup>
                    </m:sSubSup>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𝑢</m:t>
                        </m:r>
                      </m:e>
                      <m:sub>
                        <m:r>
                          <a:rPr lang="en-US" altLang="zh-TW" b="0" i="1" smtClean="0">
                            <a:latin typeface="Cambria Math" panose="02040503050406030204" pitchFamily="18" charset="0"/>
                          </a:rPr>
                          <m:t>𝑘</m:t>
                        </m:r>
                      </m:sub>
                    </m:sSub>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𝜎</m:t>
                        </m:r>
                      </m:e>
                      <m:sub>
                        <m:r>
                          <a:rPr lang="en-US" altLang="zh-TW" b="0" i="1" smtClean="0">
                            <a:latin typeface="Cambria Math" panose="02040503050406030204" pitchFamily="18" charset="0"/>
                          </a:rPr>
                          <m:t>𝑘</m:t>
                        </m:r>
                      </m:sub>
                    </m:sSub>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m:t>
                    </m:r>
                  </m:oMath>
                </a14:m>
                <a:endParaRPr lang="zh-TW" altLang="en-US"/>
              </a:p>
              <a:p>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5"/>
                <a:stretch>
                  <a:fillRect l="-500" t="-1111" b="-9753"/>
                </a:stretch>
              </a:blipFill>
            </p:spPr>
            <p:txBody>
              <a:bodyPr/>
              <a:lstStyle/>
              <a:p>
                <a:r>
                  <a:rPr lang="zh-TW" altLang="en-US">
                    <a:noFill/>
                  </a:rPr>
                  <a:t> </a:t>
                </a:r>
              </a:p>
            </p:txBody>
          </p:sp>
        </mc:Fallback>
      </mc:AlternateContent>
      <p:pic>
        <p:nvPicPr>
          <p:cNvPr id="13" name="圖片 12"/>
          <p:cNvPicPr>
            <a:picLocks noChangeAspect="1"/>
          </p:cNvPicPr>
          <p:nvPr/>
        </p:nvPicPr>
        <p:blipFill>
          <a:blip r:embed="rId6"/>
          <a:stretch>
            <a:fillRect/>
          </a:stretch>
        </p:blipFill>
        <p:spPr>
          <a:xfrm>
            <a:off x="4548932" y="4195726"/>
            <a:ext cx="3724275" cy="685800"/>
          </a:xfrm>
          <a:prstGeom prst="rect">
            <a:avLst/>
          </a:prstGeom>
        </p:spPr>
      </p:pic>
      <p:sp>
        <p:nvSpPr>
          <p:cNvPr id="2" name="標題 1"/>
          <p:cNvSpPr>
            <a:spLocks noGrp="1"/>
          </p:cNvSpPr>
          <p:nvPr>
            <p:ph type="title"/>
          </p:nvPr>
        </p:nvSpPr>
        <p:spPr/>
        <p:txBody>
          <a:bodyPr/>
          <a:lstStyle/>
          <a:p>
            <a:r>
              <a:rPr lang="en-US" altLang="zh-TW"/>
              <a:t>Singular </a:t>
            </a:r>
            <a:r>
              <a:rPr lang="en-US" altLang="zh-TW" smtClean="0"/>
              <a:t>Spectrum Analysis [14]</a:t>
            </a:r>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16</a:t>
            </a:fld>
            <a:endParaRPr lang="zh-TW" altLang="en-US" dirty="0"/>
          </a:p>
        </p:txBody>
      </p:sp>
      <p:cxnSp>
        <p:nvCxnSpPr>
          <p:cNvPr id="7" name="直線單箭頭接點 6"/>
          <p:cNvCxnSpPr/>
          <p:nvPr/>
        </p:nvCxnSpPr>
        <p:spPr>
          <a:xfrm flipV="1">
            <a:off x="3935760" y="4851466"/>
            <a:ext cx="4752528" cy="30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4986732" y="5579948"/>
            <a:ext cx="2261396" cy="234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983918" y="5579948"/>
            <a:ext cx="2004331" cy="369332"/>
          </a:xfrm>
          <a:prstGeom prst="rect">
            <a:avLst/>
          </a:prstGeom>
        </p:spPr>
        <p:txBody>
          <a:bodyPr wrap="none">
            <a:spAutoFit/>
          </a:bodyPr>
          <a:lstStyle/>
          <a:p>
            <a:pPr marL="274638" lvl="1"/>
            <a:r>
              <a:rPr lang="en-US" altLang="zh-TW" smtClean="0">
                <a:latin typeface="+mn-lt"/>
              </a:rPr>
              <a:t>Temporal modes</a:t>
            </a:r>
            <a:endParaRPr lang="en-US" altLang="zh-TW">
              <a:latin typeface="+mn-lt"/>
            </a:endParaRPr>
          </a:p>
        </p:txBody>
      </p:sp>
      <p:sp>
        <p:nvSpPr>
          <p:cNvPr id="11" name="矩形 10"/>
          <p:cNvSpPr/>
          <p:nvPr/>
        </p:nvSpPr>
        <p:spPr>
          <a:xfrm>
            <a:off x="7964044" y="4502422"/>
            <a:ext cx="1763944" cy="369332"/>
          </a:xfrm>
          <a:prstGeom prst="rect">
            <a:avLst/>
          </a:prstGeom>
        </p:spPr>
        <p:txBody>
          <a:bodyPr wrap="none">
            <a:spAutoFit/>
          </a:bodyPr>
          <a:lstStyle/>
          <a:p>
            <a:pPr marL="274638" lvl="1"/>
            <a:r>
              <a:rPr lang="en-US" altLang="zh-TW" smtClean="0">
                <a:latin typeface="+mn-lt"/>
              </a:rPr>
              <a:t>Spatial modes</a:t>
            </a:r>
            <a:endParaRPr lang="en-US" altLang="zh-TW">
              <a:latin typeface="+mn-lt"/>
            </a:endParaRPr>
          </a:p>
        </p:txBody>
      </p:sp>
    </p:spTree>
    <p:extLst>
      <p:ext uri="{BB962C8B-B14F-4D97-AF65-F5344CB8AC3E}">
        <p14:creationId xmlns:p14="http://schemas.microsoft.com/office/powerpoint/2010/main" val="829652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Nonlinear Laplacian </a:t>
            </a:r>
            <a:r>
              <a:rPr lang="en-US" altLang="zh-TW" smtClean="0"/>
              <a:t>Spectrum Analysis [15]</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smtClean="0"/>
                  <a:t>Delay coordinate mapping</a:t>
                </a:r>
              </a:p>
              <a:p>
                <a:r>
                  <a:rPr lang="en-US" altLang="zh-TW" smtClean="0"/>
                  <a:t>Construct linear map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𝐴</m:t>
                        </m:r>
                      </m:e>
                      <m:sup>
                        <m:r>
                          <a:rPr lang="en-US" altLang="zh-TW" b="0" i="1" smtClean="0">
                            <a:latin typeface="Cambria Math" panose="02040503050406030204" pitchFamily="18" charset="0"/>
                          </a:rPr>
                          <m:t>𝑙</m:t>
                        </m:r>
                      </m:sup>
                    </m:sSup>
                    <m:r>
                      <a:rPr lang="en-US" altLang="zh-TW" b="0" i="0" smtClean="0">
                        <a:latin typeface="Cambria Math" panose="02040503050406030204" pitchFamily="18" charset="0"/>
                      </a:rPr>
                      <m:t> </m:t>
                    </m:r>
                  </m:oMath>
                </a14:m>
                <a:r>
                  <a:rPr lang="en-US" altLang="zh-TW" smtClean="0"/>
                  <a:t>from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𝑉</m:t>
                        </m:r>
                      </m:e>
                      <m:sub>
                        <m:r>
                          <a:rPr lang="en-US" altLang="zh-TW" i="1">
                            <a:latin typeface="Cambria Math" panose="02040503050406030204" pitchFamily="18" charset="0"/>
                          </a:rPr>
                          <m:t>𝑙</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𝐻</m:t>
                    </m:r>
                  </m:oMath>
                </a14:m>
                <a:r>
                  <a:rPr lang="en-US" altLang="zh-TW" smtClean="0"/>
                  <a:t>, where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𝑉</m:t>
                        </m:r>
                      </m:e>
                      <m:sub>
                        <m:r>
                          <a:rPr lang="en-US" altLang="zh-TW" i="1">
                            <a:latin typeface="Cambria Math" panose="02040503050406030204" pitchFamily="18" charset="0"/>
                          </a:rPr>
                          <m:t>𝑙</m:t>
                        </m:r>
                      </m:sub>
                    </m:sSub>
                  </m:oMath>
                </a14:m>
                <a:r>
                  <a:rPr lang="en-US" altLang="zh-TW" smtClean="0"/>
                  <a:t> is a subspace of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𝐿</m:t>
                        </m:r>
                      </m:e>
                      <m:sup>
                        <m:r>
                          <a:rPr lang="en-US" altLang="zh-TW" i="1">
                            <a:latin typeface="Cambria Math" panose="02040503050406030204" pitchFamily="18" charset="0"/>
                            <a:ea typeface="Cambria Math" panose="02040503050406030204" pitchFamily="18" charset="0"/>
                          </a:rPr>
                          <m:t>2</m:t>
                        </m:r>
                      </m:sup>
                    </m:sSup>
                    <m:d>
                      <m:dPr>
                        <m:ctrlPr>
                          <a:rPr lang="en-US" altLang="zh-TW" i="1">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𝑀</m:t>
                        </m:r>
                        <m:r>
                          <a:rPr lang="en-US" altLang="zh-TW" b="0" i="1" smtClean="0">
                            <a:latin typeface="Cambria Math" panose="02040503050406030204" pitchFamily="18" charset="0"/>
                            <a:ea typeface="Cambria Math" panose="02040503050406030204" pitchFamily="18" charset="0"/>
                          </a:rPr>
                          <m:t>,</m:t>
                        </m:r>
                        <m:r>
                          <a:rPr lang="zh-TW" altLang="en-US" i="1">
                            <a:latin typeface="Cambria Math" panose="02040503050406030204" pitchFamily="18" charset="0"/>
                          </a:rPr>
                          <m:t>𝜇</m:t>
                        </m:r>
                      </m:e>
                    </m:d>
                  </m:oMath>
                </a14:m>
                <a:r>
                  <a:rPr lang="en-US" altLang="zh-TW" smtClean="0"/>
                  <a:t>    (</a:t>
                </a:r>
                <a14:m>
                  <m:oMath xmlns:m="http://schemas.openxmlformats.org/officeDocument/2006/math">
                    <m:r>
                      <a:rPr lang="en-US" altLang="zh-TW" i="1">
                        <a:latin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𝑙</m:t>
                    </m:r>
                  </m:oMath>
                </a14:m>
                <a:r>
                  <a:rPr lang="en-US" altLang="zh-TW"/>
                  <a:t>) </a:t>
                </a:r>
                <a:r>
                  <a:rPr lang="en-US" altLang="zh-TW" smtClean="0"/>
                  <a:t> </a:t>
                </a:r>
              </a:p>
              <a:p>
                <a:pPr lvl="1"/>
                <a14:m>
                  <m:oMath xmlns:m="http://schemas.openxmlformats.org/officeDocument/2006/math">
                    <m:r>
                      <a:rPr lang="zh-TW" altLang="en-US" i="1">
                        <a:latin typeface="Cambria Math" panose="02040503050406030204" pitchFamily="18" charset="0"/>
                      </a:rPr>
                      <m:t>𝜑</m:t>
                    </m:r>
                    <m:r>
                      <a:rPr lang="en-US" altLang="zh-TW">
                        <a:latin typeface="Cambria Math" panose="02040503050406030204" pitchFamily="18" charset="0"/>
                      </a:rPr>
                      <m:t>, </m:t>
                    </m:r>
                    <m:r>
                      <a:rPr lang="zh-TW" altLang="en-US" i="1">
                        <a:latin typeface="Cambria Math" panose="02040503050406030204" pitchFamily="18" charset="0"/>
                      </a:rPr>
                      <m:t>𝜇</m:t>
                    </m:r>
                  </m:oMath>
                </a14:m>
                <a:r>
                  <a:rPr lang="en-US" altLang="zh-TW"/>
                  <a:t> is obtain via diffusion map of </a:t>
                </a:r>
                <a14:m>
                  <m:oMath xmlns:m="http://schemas.openxmlformats.org/officeDocument/2006/math">
                    <m:r>
                      <a:rPr lang="en-US" altLang="zh-TW" i="1">
                        <a:latin typeface="Cambria Math" panose="02040503050406030204" pitchFamily="18" charset="0"/>
                      </a:rPr>
                      <m:t>𝑋</m:t>
                    </m:r>
                  </m:oMath>
                </a14:m>
                <a:r>
                  <a:rPr lang="en-US" altLang="zh-TW" smtClean="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𝑉</m:t>
                        </m:r>
                      </m:e>
                      <m:sub>
                        <m:r>
                          <a:rPr lang="en-US" altLang="zh-TW" i="1">
                            <a:latin typeface="Cambria Math" panose="02040503050406030204" pitchFamily="18" charset="0"/>
                          </a:rPr>
                          <m:t>𝑙</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𝑠𝑝𝑎𝑛</m:t>
                    </m:r>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𝑙</m:t>
                        </m:r>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oMath>
                </a14:m>
                <a:r>
                  <a:rPr lang="en-US" altLang="zh-TW" smtClean="0"/>
                  <a:t>)</a:t>
                </a:r>
                <a:endParaRPr lang="en-US" altLang="zh-TW"/>
              </a:p>
              <a:p>
                <a:pPr lvl="1"/>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𝐴</m:t>
                        </m:r>
                      </m:e>
                      <m:sub/>
                      <m:sup>
                        <m:r>
                          <a:rPr lang="en-US" altLang="zh-TW" b="0" i="1" smtClean="0">
                            <a:latin typeface="Cambria Math" panose="02040503050406030204" pitchFamily="18" charset="0"/>
                          </a:rPr>
                          <m:t>𝑙</m:t>
                        </m:r>
                      </m:sup>
                    </m:sSubSup>
                    <m:r>
                      <a:rPr lang="en-US" altLang="zh-TW" b="0" i="1" smtClean="0">
                        <a:latin typeface="Cambria Math" panose="02040503050406030204" pitchFamily="18" charset="0"/>
                      </a:rPr>
                      <m:t>=</m:t>
                    </m:r>
                  </m:oMath>
                </a14:m>
                <a:r>
                  <a:rPr lang="en-US" altLang="zh-TW" smtClean="0"/>
                  <a:t> </a:t>
                </a:r>
                <a14:m>
                  <m:oMath xmlns:m="http://schemas.openxmlformats.org/officeDocument/2006/math">
                    <m:r>
                      <m:rPr>
                        <m:sty m:val="p"/>
                      </m:rPr>
                      <a:rPr lang="en-US" altLang="zh-TW" b="0" i="0" smtClean="0">
                        <a:latin typeface="Cambria Math" panose="02040503050406030204" pitchFamily="18" charset="0"/>
                      </a:rPr>
                      <m:t>X</m:t>
                    </m:r>
                    <m:r>
                      <a:rPr lang="zh-TW" altLang="en-US" i="1">
                        <a:latin typeface="Cambria Math" panose="02040503050406030204" pitchFamily="18" charset="0"/>
                      </a:rPr>
                      <m:t>𝜇𝜑</m:t>
                    </m:r>
                  </m:oMath>
                </a14:m>
                <a:r>
                  <a:rPr lang="en-US" altLang="zh-TW" smtClean="0"/>
                  <a:t>(Project </a:t>
                </a:r>
                <a:r>
                  <a:rPr lang="en-US" altLang="zh-TW" smtClean="0"/>
                  <a:t>to manifold)</a:t>
                </a:r>
              </a:p>
              <a:p>
                <a:r>
                  <a:rPr lang="en-US" altLang="zh-TW" smtClean="0"/>
                  <a:t>SVD on </a:t>
                </a:r>
                <a14:m>
                  <m:oMath xmlns:m="http://schemas.openxmlformats.org/officeDocument/2006/math">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𝐴</m:t>
                        </m:r>
                      </m:e>
                      <m:sub/>
                      <m:sup>
                        <m:r>
                          <a:rPr lang="en-US" altLang="zh-TW" i="1">
                            <a:latin typeface="Cambria Math" panose="02040503050406030204" pitchFamily="18" charset="0"/>
                          </a:rPr>
                          <m:t>𝑙</m:t>
                        </m:r>
                      </m:sup>
                    </m:sSubSup>
                    <m:r>
                      <a:rPr lang="en-US" altLang="zh-TW" b="0" i="1" smtClean="0">
                        <a:latin typeface="Cambria Math" panose="02040503050406030204" pitchFamily="18" charset="0"/>
                      </a:rPr>
                      <m:t>=</m:t>
                    </m:r>
                    <m:r>
                      <a:rPr lang="en-US" altLang="zh-TW" i="1">
                        <a:latin typeface="Cambria Math" panose="02040503050406030204" pitchFamily="18" charset="0"/>
                      </a:rPr>
                      <m:t>𝑈𝑆</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𝑇</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𝑉</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𝑇</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r>
                          <a:rPr lang="zh-TW" altLang="en-US" i="1">
                            <a:latin typeface="Cambria Math" panose="02040503050406030204" pitchFamily="18" charset="0"/>
                          </a:rPr>
                          <m:t>𝜑</m:t>
                        </m:r>
                      </m:e>
                      <m:sup>
                        <m:r>
                          <a:rPr lang="en-US" altLang="zh-TW" i="1">
                            <a:latin typeface="Cambria Math" panose="02040503050406030204" pitchFamily="18" charset="0"/>
                          </a:rPr>
                          <m:t>𝑇</m:t>
                        </m:r>
                      </m:sup>
                    </m:sSup>
                  </m:oMath>
                </a14:m>
                <a:endParaRPr lang="en-US" altLang="zh-TW" b="0" smtClean="0"/>
              </a:p>
              <a:p>
                <a:r>
                  <a:rPr lang="en-US" altLang="zh-TW" smtClean="0"/>
                  <a:t>Rank </a:t>
                </a:r>
                <a:r>
                  <a:rPr lang="en-US" altLang="zh-TW"/>
                  <a:t>l decomposition leads to </a:t>
                </a:r>
                <a14:m>
                  <m:oMath xmlns:m="http://schemas.openxmlformats.org/officeDocument/2006/math">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𝑋</m:t>
                        </m:r>
                      </m:e>
                      <m:sub>
                        <m:r>
                          <a:rPr lang="en-US" altLang="zh-TW" i="1">
                            <a:latin typeface="Cambria Math" panose="02040503050406030204" pitchFamily="18" charset="0"/>
                          </a:rPr>
                          <m:t>𝑡</m:t>
                        </m:r>
                      </m:sub>
                      <m:sup>
                        <m:r>
                          <a:rPr lang="en-US" altLang="zh-TW" i="1">
                            <a:latin typeface="Cambria Math" panose="02040503050406030204" pitchFamily="18" charset="0"/>
                          </a:rPr>
                          <m:t>𝑙</m:t>
                        </m:r>
                      </m:sup>
                    </m:sSubSup>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=1</m:t>
                        </m:r>
                      </m:sub>
                      <m:sup>
                        <m:r>
                          <a:rPr lang="en-US" altLang="zh-TW" i="1">
                            <a:latin typeface="Cambria Math" panose="02040503050406030204" pitchFamily="18" charset="0"/>
                          </a:rPr>
                          <m:t>𝑙</m:t>
                        </m:r>
                      </m:sup>
                      <m:e>
                        <m:sSubSup>
                          <m:sSubSupPr>
                            <m:ctrlPr>
                              <a:rPr lang="en-US" altLang="zh-TW" i="1">
                                <a:latin typeface="Cambria Math" panose="02040503050406030204" pitchFamily="18" charset="0"/>
                              </a:rPr>
                            </m:ctrlPr>
                          </m:sSub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e>
                          <m:sub>
                            <m:r>
                              <a:rPr lang="en-US" altLang="zh-TW" i="1">
                                <a:latin typeface="Cambria Math" panose="02040503050406030204" pitchFamily="18" charset="0"/>
                              </a:rPr>
                              <m:t>𝑡</m:t>
                            </m:r>
                          </m:sub>
                          <m:sup>
                            <m:r>
                              <a:rPr lang="en-US" altLang="zh-TW" i="1">
                                <a:latin typeface="Cambria Math" panose="02040503050406030204" pitchFamily="18" charset="0"/>
                              </a:rPr>
                              <m:t>𝑘</m:t>
                            </m:r>
                          </m:sup>
                        </m:sSubSup>
                      </m:e>
                    </m:nary>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𝑋</m:t>
                            </m:r>
                          </m:e>
                        </m:acc>
                      </m:e>
                      <m:sub>
                        <m:r>
                          <a:rPr lang="en-US" altLang="zh-TW" i="1">
                            <a:latin typeface="Cambria Math" panose="02040503050406030204" pitchFamily="18" charset="0"/>
                          </a:rPr>
                          <m:t>𝑡</m:t>
                        </m:r>
                      </m:sub>
                      <m:sup>
                        <m:r>
                          <a:rPr lang="en-US" altLang="zh-TW" i="1">
                            <a:latin typeface="Cambria Math" panose="02040503050406030204" pitchFamily="18" charset="0"/>
                          </a:rPr>
                          <m:t>𝑘</m:t>
                        </m:r>
                      </m:sup>
                    </m:sSubSup>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𝑢</m:t>
                        </m:r>
                      </m:e>
                      <m:sub>
                        <m:r>
                          <a:rPr lang="en-US" altLang="zh-TW" i="1">
                            <a:latin typeface="Cambria Math" panose="02040503050406030204" pitchFamily="18" charset="0"/>
                          </a:rPr>
                          <m:t>𝑘</m:t>
                        </m:r>
                      </m:sub>
                    </m:sSub>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𝜎</m:t>
                        </m:r>
                      </m:e>
                      <m:sub>
                        <m:r>
                          <a:rPr lang="en-US" altLang="zh-TW" i="1">
                            <a:latin typeface="Cambria Math" panose="02040503050406030204" pitchFamily="18" charset="0"/>
                          </a:rPr>
                          <m:t>𝑘</m:t>
                        </m:r>
                      </m:sub>
                      <m:sup>
                        <m:r>
                          <a:rPr lang="en-US" altLang="zh-TW" i="1">
                            <a:latin typeface="Cambria Math" panose="02040503050406030204" pitchFamily="18" charset="0"/>
                          </a:rPr>
                          <m:t>𝑙</m:t>
                        </m:r>
                      </m:sup>
                    </m:sSubSup>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up>
                        <m:r>
                          <a:rPr lang="en-US" altLang="zh-TW" b="0" i="1" smtClean="0">
                            <a:latin typeface="Cambria Math" panose="02040503050406030204" pitchFamily="18" charset="0"/>
                          </a:rPr>
                          <m:t>′</m:t>
                        </m:r>
                      </m:sup>
                    </m:sSubSup>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oMath>
                </a14:m>
                <a:endParaRPr lang="zh-TW" altLang="en-US"/>
              </a:p>
              <a:p>
                <a:r>
                  <a:rPr lang="en-US" altLang="zh-TW" smtClean="0"/>
                  <a:t>Project to physical space </a:t>
                </a:r>
                <a:endParaRPr lang="en-US" altLang="zh-TW"/>
              </a:p>
              <a:p>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17</a:t>
            </a:fld>
            <a:endParaRPr lang="zh-TW" altLang="en-US" dirty="0"/>
          </a:p>
        </p:txBody>
      </p:sp>
      <p:pic>
        <p:nvPicPr>
          <p:cNvPr id="6" name="圖片 5"/>
          <p:cNvPicPr>
            <a:picLocks noChangeAspect="1"/>
          </p:cNvPicPr>
          <p:nvPr/>
        </p:nvPicPr>
        <p:blipFill>
          <a:blip r:embed="rId4"/>
          <a:stretch>
            <a:fillRect/>
          </a:stretch>
        </p:blipFill>
        <p:spPr>
          <a:xfrm>
            <a:off x="2680571" y="4990160"/>
            <a:ext cx="1722241" cy="1412776"/>
          </a:xfrm>
          <a:prstGeom prst="rect">
            <a:avLst/>
          </a:prstGeom>
        </p:spPr>
      </p:pic>
      <p:pic>
        <p:nvPicPr>
          <p:cNvPr id="7" name="圖片 6"/>
          <p:cNvPicPr>
            <a:picLocks noChangeAspect="1"/>
          </p:cNvPicPr>
          <p:nvPr/>
        </p:nvPicPr>
        <p:blipFill>
          <a:blip r:embed="rId5"/>
          <a:stretch>
            <a:fillRect/>
          </a:stretch>
        </p:blipFill>
        <p:spPr>
          <a:xfrm>
            <a:off x="5467695" y="5198710"/>
            <a:ext cx="2383160" cy="810936"/>
          </a:xfrm>
          <a:prstGeom prst="rect">
            <a:avLst/>
          </a:prstGeom>
        </p:spPr>
      </p:pic>
      <p:pic>
        <p:nvPicPr>
          <p:cNvPr id="8" name="圖片 7"/>
          <p:cNvPicPr>
            <a:picLocks noChangeAspect="1"/>
          </p:cNvPicPr>
          <p:nvPr/>
        </p:nvPicPr>
        <p:blipFill>
          <a:blip r:embed="rId6"/>
          <a:stretch>
            <a:fillRect/>
          </a:stretch>
        </p:blipFill>
        <p:spPr>
          <a:xfrm>
            <a:off x="8571880" y="4968976"/>
            <a:ext cx="1340544" cy="1079714"/>
          </a:xfrm>
          <a:prstGeom prst="rect">
            <a:avLst/>
          </a:prstGeom>
        </p:spPr>
      </p:pic>
      <p:sp>
        <p:nvSpPr>
          <p:cNvPr id="9" name="向右箭號 8"/>
          <p:cNvSpPr/>
          <p:nvPr/>
        </p:nvSpPr>
        <p:spPr>
          <a:xfrm>
            <a:off x="4703789" y="5400618"/>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8034265" y="5408516"/>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3791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Nonlinear Laplacian Spectrum Analysis</a:t>
            </a:r>
            <a:endParaRPr lang="zh-TW" altLang="en-US"/>
          </a:p>
        </p:txBody>
      </p:sp>
      <p:pic>
        <p:nvPicPr>
          <p:cNvPr id="9" name="內容版面配置區 8"/>
          <p:cNvPicPr>
            <a:picLocks noGrp="1" noChangeAspect="1"/>
          </p:cNvPicPr>
          <p:nvPr>
            <p:ph sz="quarter" idx="1"/>
          </p:nvPr>
        </p:nvPicPr>
        <p:blipFill>
          <a:blip r:embed="rId3"/>
          <a:stretch>
            <a:fillRect/>
          </a:stretch>
        </p:blipFill>
        <p:spPr>
          <a:xfrm>
            <a:off x="762000" y="1597353"/>
            <a:ext cx="10668000" cy="4362450"/>
          </a:xfrm>
          <a:prstGeom prst="rect">
            <a:avLst/>
          </a:prstGeom>
        </p:spPr>
      </p:pic>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18</a:t>
            </a:fld>
            <a:endParaRPr lang="zh-TW" altLang="en-US" dirty="0"/>
          </a:p>
        </p:txBody>
      </p:sp>
    </p:spTree>
    <p:extLst>
      <p:ext uri="{BB962C8B-B14F-4D97-AF65-F5344CB8AC3E}">
        <p14:creationId xmlns:p14="http://schemas.microsoft.com/office/powerpoint/2010/main" val="105126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ManifoldEM </a:t>
            </a:r>
            <a:r>
              <a:rPr lang="en-US" altLang="zh-TW" smtClean="0"/>
              <a:t>- Tessellation</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5486400" cy="4937760"/>
              </a:xfrm>
            </p:spPr>
            <p:txBody>
              <a:bodyPr/>
              <a:lstStyle/>
              <a:p>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𝑆</m:t>
                        </m:r>
                      </m:e>
                      <m:sup>
                        <m:r>
                          <a:rPr lang="en-US" altLang="zh-TW" b="0" i="1" smtClean="0">
                            <a:latin typeface="Cambria Math" panose="02040503050406030204" pitchFamily="18" charset="0"/>
                          </a:rPr>
                          <m:t>2</m:t>
                        </m:r>
                      </m:sup>
                    </m:sSup>
                    <m:r>
                      <a:rPr lang="en-US" altLang="zh-TW" i="1" smtClean="0">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 </m:t>
                    </m:r>
                    <m:r>
                      <a:rPr lang="en-US" altLang="zh-TW" i="1">
                        <a:latin typeface="Cambria Math" panose="02040503050406030204" pitchFamily="18" charset="0"/>
                      </a:rPr>
                      <m:t>𝑦</m:t>
                    </m:r>
                    <m:r>
                      <a:rPr lang="en-US" altLang="zh-TW" i="1">
                        <a:latin typeface="Cambria Math" panose="02040503050406030204" pitchFamily="18" charset="0"/>
                      </a:rPr>
                      <m:t>, </m:t>
                    </m:r>
                    <m:r>
                      <a:rPr lang="en-US" altLang="zh-TW" i="1">
                        <a:latin typeface="Cambria Math" panose="02040503050406030204" pitchFamily="18" charset="0"/>
                      </a:rPr>
                      <m:t>𝑧</m:t>
                    </m:r>
                    <m:r>
                      <a:rPr lang="en-US" altLang="zh-TW" i="1">
                        <a:latin typeface="Cambria Math" panose="02040503050406030204" pitchFamily="18" charset="0"/>
                      </a:rPr>
                      <m:t>) ∈ </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𝑅</m:t>
                        </m:r>
                      </m:e>
                      <m:sup>
                        <m:r>
                          <a:rPr lang="en-US" altLang="zh-TW" b="0" i="1" smtClean="0">
                            <a:latin typeface="Cambria Math" panose="02040503050406030204" pitchFamily="18" charset="0"/>
                          </a:rPr>
                          <m:t>3</m:t>
                        </m:r>
                      </m:sup>
                    </m:sSup>
                    <m:r>
                      <a:rPr lang="en-US" altLang="zh-TW" i="1">
                        <a:latin typeface="Cambria Math" panose="02040503050406030204" pitchFamily="18" charset="0"/>
                      </a:rPr>
                      <m:t>: </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i="1">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i="1">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2</m:t>
                        </m:r>
                      </m:sup>
                    </m:sSup>
                    <m:r>
                      <a:rPr lang="en-US" altLang="zh-TW" i="1">
                        <a:latin typeface="Cambria Math" panose="02040503050406030204" pitchFamily="18" charset="0"/>
                      </a:rPr>
                      <m:t>=1}</m:t>
                    </m:r>
                  </m:oMath>
                </a14:m>
                <a:r>
                  <a:rPr lang="en-US" altLang="zh-TW"/>
                  <a:t>, and great circles obtained by </a:t>
                </a:r>
                <a:r>
                  <a:rPr lang="en-US" altLang="zh-TW" smtClean="0"/>
                  <a:t>the intersection </a:t>
                </a:r>
                <a:r>
                  <a:rPr lang="en-US" altLang="zh-TW"/>
                  <a:t>of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𝑆</m:t>
                        </m:r>
                      </m:e>
                      <m:sup>
                        <m:r>
                          <a:rPr lang="en-US" altLang="zh-TW" i="1">
                            <a:latin typeface="Cambria Math" panose="02040503050406030204" pitchFamily="18" charset="0"/>
                          </a:rPr>
                          <m:t>2</m:t>
                        </m:r>
                      </m:sup>
                    </m:sSup>
                  </m:oMath>
                </a14:m>
                <a:r>
                  <a:rPr lang="en-US" altLang="zh-TW"/>
                  <a:t> with planes passing through the centre of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𝑆</m:t>
                        </m:r>
                      </m:e>
                      <m:sup>
                        <m:r>
                          <a:rPr lang="en-US" altLang="zh-TW" i="1">
                            <a:latin typeface="Cambria Math" panose="02040503050406030204" pitchFamily="18" charset="0"/>
                          </a:rPr>
                          <m:t>2</m:t>
                        </m:r>
                      </m:sup>
                    </m:sSup>
                  </m:oMath>
                </a14:m>
                <a:endParaRPr lang="en-US" altLang="zh-TW" smtClean="0"/>
              </a:p>
              <a:p>
                <a:endParaRPr lang="en-US" altLang="zh-TW" smtClean="0"/>
              </a:p>
              <a:p>
                <a:endParaRPr lang="en-US" altLang="zh-TW" smtClean="0"/>
              </a:p>
              <a:p>
                <a:r>
                  <a:rPr lang="en-US" altLang="zh-TW" smtClean="0"/>
                  <a:t>Assuming the orientation changes is less than conformation changes in each projection directions</a:t>
                </a:r>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5486400" cy="4937760"/>
              </a:xfrm>
              <a:blipFill>
                <a:blip r:embed="rId3"/>
                <a:stretch>
                  <a:fillRect l="-1000" r="-355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19</a:t>
            </a:fld>
            <a:endParaRPr lang="zh-TW" altLang="en-US" dirty="0"/>
          </a:p>
        </p:txBody>
      </p:sp>
      <p:pic>
        <p:nvPicPr>
          <p:cNvPr id="6" name="圖片 5"/>
          <p:cNvPicPr>
            <a:picLocks noChangeAspect="1"/>
          </p:cNvPicPr>
          <p:nvPr/>
        </p:nvPicPr>
        <p:blipFill>
          <a:blip r:embed="rId4"/>
          <a:stretch>
            <a:fillRect/>
          </a:stretch>
        </p:blipFill>
        <p:spPr>
          <a:xfrm>
            <a:off x="6384032" y="764704"/>
            <a:ext cx="5524500" cy="5505450"/>
          </a:xfrm>
          <a:prstGeom prst="rect">
            <a:avLst/>
          </a:prstGeom>
        </p:spPr>
      </p:pic>
    </p:spTree>
    <p:extLst>
      <p:ext uri="{BB962C8B-B14F-4D97-AF65-F5344CB8AC3E}">
        <p14:creationId xmlns:p14="http://schemas.microsoft.com/office/powerpoint/2010/main" val="3085093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Resolution revolution – Beyond atomic structure [1]</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a:t>
            </a:fld>
            <a:endParaRPr lang="zh-TW" altLang="en-US" dirty="0"/>
          </a:p>
        </p:txBody>
      </p:sp>
      <p:sp>
        <p:nvSpPr>
          <p:cNvPr id="5" name="內容版面配置區 4"/>
          <p:cNvSpPr>
            <a:spLocks noGrp="1"/>
          </p:cNvSpPr>
          <p:nvPr>
            <p:ph sz="quarter" idx="1"/>
          </p:nvPr>
        </p:nvSpPr>
        <p:spPr>
          <a:xfrm>
            <a:off x="609600" y="1256351"/>
            <a:ext cx="8150696" cy="4937760"/>
          </a:xfrm>
        </p:spPr>
        <p:txBody>
          <a:bodyPr/>
          <a:lstStyle/>
          <a:p>
            <a:endParaRPr lang="en-US" altLang="zh-TW" dirty="0" smtClean="0">
              <a:solidFill>
                <a:srgbClr val="FF0000"/>
              </a:solidFill>
            </a:endParaRPr>
          </a:p>
        </p:txBody>
      </p:sp>
      <p:pic>
        <p:nvPicPr>
          <p:cNvPr id="3" name="圖片 2"/>
          <p:cNvPicPr>
            <a:picLocks noChangeAspect="1"/>
          </p:cNvPicPr>
          <p:nvPr/>
        </p:nvPicPr>
        <p:blipFill>
          <a:blip r:embed="rId3"/>
          <a:stretch>
            <a:fillRect/>
          </a:stretch>
        </p:blipFill>
        <p:spPr>
          <a:xfrm>
            <a:off x="1707186" y="1256351"/>
            <a:ext cx="3332325" cy="4699243"/>
          </a:xfrm>
          <a:prstGeom prst="rect">
            <a:avLst/>
          </a:prstGeom>
        </p:spPr>
      </p:pic>
      <p:sp>
        <p:nvSpPr>
          <p:cNvPr id="6" name="矩形 5"/>
          <p:cNvSpPr/>
          <p:nvPr/>
        </p:nvSpPr>
        <p:spPr>
          <a:xfrm>
            <a:off x="1571161" y="5979338"/>
            <a:ext cx="3774944" cy="276999"/>
          </a:xfrm>
          <a:prstGeom prst="rect">
            <a:avLst/>
          </a:prstGeom>
        </p:spPr>
        <p:txBody>
          <a:bodyPr wrap="none">
            <a:spAutoFit/>
          </a:bodyPr>
          <a:lstStyle/>
          <a:p>
            <a:r>
              <a:rPr lang="en-US" altLang="zh-TW" sz="1200">
                <a:hlinkClick r:id="rId4"/>
              </a:rPr>
              <a:t>https://www.nature.com/articles/d41586-020-02924-y</a:t>
            </a:r>
            <a:endParaRPr lang="zh-TW" altLang="en-US" sz="1200"/>
          </a:p>
        </p:txBody>
      </p:sp>
      <p:pic>
        <p:nvPicPr>
          <p:cNvPr id="9" name="內容版面配置區 12"/>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096000" y="1275773"/>
            <a:ext cx="5715000" cy="4286250"/>
          </a:xfrm>
          <a:prstGeom prst="rect">
            <a:avLst/>
          </a:prstGeom>
          <a:noFill/>
          <a:ln w="9525">
            <a:noFill/>
            <a:miter lim="800000"/>
            <a:headEnd/>
            <a:tailEnd/>
          </a:ln>
        </p:spPr>
      </p:pic>
      <p:sp>
        <p:nvSpPr>
          <p:cNvPr id="10" name="矩形 9"/>
          <p:cNvSpPr/>
          <p:nvPr/>
        </p:nvSpPr>
        <p:spPr>
          <a:xfrm>
            <a:off x="7462451" y="5540907"/>
            <a:ext cx="3228769" cy="523220"/>
          </a:xfrm>
          <a:prstGeom prst="rect">
            <a:avLst/>
          </a:prstGeom>
        </p:spPr>
        <p:txBody>
          <a:bodyPr wrap="none">
            <a:spAutoFit/>
          </a:bodyPr>
          <a:lstStyle/>
          <a:p>
            <a:r>
              <a:rPr lang="en-US" altLang="zh-TW" sz="1400">
                <a:hlinkClick r:id="rId6"/>
              </a:rPr>
              <a:t>https://</a:t>
            </a:r>
            <a:r>
              <a:rPr lang="en-US" altLang="zh-TW" sz="1400" smtClean="0">
                <a:hlinkClick r:id="rId6"/>
              </a:rPr>
              <a:t>cryosparc.com/blog/2019-nCoV</a:t>
            </a:r>
            <a:endParaRPr lang="en-US" altLang="zh-TW" sz="1400" smtClean="0"/>
          </a:p>
          <a:p>
            <a:endParaRPr lang="zh-TW" altLang="en-US" sz="1400" dirty="0"/>
          </a:p>
        </p:txBody>
      </p:sp>
    </p:spTree>
    <p:extLst>
      <p:ext uri="{BB962C8B-B14F-4D97-AF65-F5344CB8AC3E}">
        <p14:creationId xmlns:p14="http://schemas.microsoft.com/office/powerpoint/2010/main" val="7817055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ManifoldEM </a:t>
            </a:r>
            <a:r>
              <a:rPr lang="en-US" altLang="zh-TW" smtClean="0"/>
              <a:t>- Defocus-tolerant kernel for diffusion map </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a:xfrm>
                <a:off x="589384" y="1143000"/>
                <a:ext cx="7142584" cy="4937760"/>
              </a:xfrm>
            </p:spPr>
            <p:txBody>
              <a:bodyPr/>
              <a:lstStyle/>
              <a:p>
                <a:endParaRPr lang="en-US" altLang="zh-TW" smtClean="0"/>
              </a:p>
              <a:p>
                <a:endParaRPr lang="en-US" altLang="zh-TW"/>
              </a:p>
              <a:p>
                <a:endParaRPr lang="en-US" altLang="zh-TW" smtClean="0"/>
              </a:p>
              <a:p>
                <a:endParaRPr lang="en-US" altLang="zh-TW"/>
              </a:p>
              <a:p>
                <a:r>
                  <a:rPr lang="en-US" altLang="zh-TW" smtClean="0"/>
                  <a:t>Snapshots </a:t>
                </a:r>
                <a:r>
                  <a:rPr lang="en-US" altLang="zh-TW"/>
                  <a:t>sorted </a:t>
                </a:r>
                <a:r>
                  <a:rPr lang="en-US" altLang="zh-TW" smtClean="0"/>
                  <a:t>along with each </a:t>
                </a:r>
                <a:r>
                  <a:rPr lang="en-US" altLang="zh-TW"/>
                  <a:t>reaction </a:t>
                </a:r>
                <a:r>
                  <a:rPr lang="en-US" altLang="zh-TW" smtClean="0"/>
                  <a:t>coordinate based </a:t>
                </a:r>
                <a:r>
                  <a:rPr lang="en-US" altLang="zh-TW"/>
                  <a:t>on </a:t>
                </a:r>
                <a:r>
                  <a:rPr lang="en-US" altLang="zh-TW" smtClean="0"/>
                  <a:t>similarity</a:t>
                </a:r>
              </a:p>
              <a:p>
                <a:pPr lvl="1"/>
                <a:r>
                  <a:rPr lang="en-US" altLang="zh-TW" smtClean="0"/>
                  <a:t>No </a:t>
                </a:r>
                <a:r>
                  <a:rPr lang="en-US" altLang="zh-TW"/>
                  <a:t>timing </a:t>
                </a:r>
                <a:r>
                  <a:rPr lang="en-US" altLang="zh-TW" smtClean="0"/>
                  <a:t>information</a:t>
                </a:r>
              </a:p>
              <a:p>
                <a:pPr lvl="1"/>
                <a:r>
                  <a:rPr lang="en-US" altLang="zh-TW" smtClean="0"/>
                  <a:t>Unknown eigenfunction (unknown metric)</a:t>
                </a:r>
              </a:p>
              <a:p>
                <a:r>
                  <a:rPr lang="en-US" altLang="zh-TW" smtClean="0"/>
                  <a:t>Project points on a line at </a:t>
                </a:r>
                <a14:m>
                  <m:oMath xmlns:m="http://schemas.openxmlformats.org/officeDocument/2006/math">
                    <m:r>
                      <a:rPr lang="zh-TW" altLang="en-US" i="1" smtClean="0">
                        <a:latin typeface="Cambria Math" panose="02040503050406030204" pitchFamily="18" charset="0"/>
                      </a:rPr>
                      <m:t>𝜃</m:t>
                    </m:r>
                  </m:oMath>
                </a14:m>
                <a:endParaRPr lang="en-US" altLang="zh-TW" smtClean="0"/>
              </a:p>
              <a:p>
                <a:pPr lvl="1"/>
                <a:r>
                  <a:rPr lang="en-US" altLang="zh-TW" smtClean="0"/>
                  <a:t>Use positions as time-stamps</a:t>
                </a:r>
              </a:p>
              <a:p>
                <a:pPr lvl="1"/>
                <a:r>
                  <a:rPr lang="en-US" altLang="zh-TW" smtClean="0"/>
                  <a:t>Do delay coordinate embedding with c-fold</a:t>
                </a:r>
              </a:p>
              <a:p>
                <a:pPr lvl="2"/>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𝑡</m:t>
                        </m:r>
                      </m:sub>
                    </m:sSub>
                    <m:r>
                      <a:rPr lang="en-US" altLang="zh-TW" b="0" i="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b="0" i="1" smtClean="0">
                            <a:latin typeface="Cambria Math" panose="02040503050406030204" pitchFamily="18" charset="0"/>
                          </a:rPr>
                          <m:t>−</m:t>
                        </m:r>
                        <m:r>
                          <a:rPr lang="zh-TW" altLang="en-US" b="0" i="1" smtClean="0">
                            <a:latin typeface="Cambria Math" panose="02040503050406030204" pitchFamily="18" charset="0"/>
                          </a:rPr>
                          <m:t>𝛿</m:t>
                        </m:r>
                        <m:r>
                          <a:rPr lang="en-US" altLang="zh-TW" b="0" i="1" smtClean="0">
                            <a:latin typeface="Cambria Math" panose="02040503050406030204" pitchFamily="18" charset="0"/>
                          </a:rPr>
                          <m:t>𝑡</m:t>
                        </m:r>
                      </m:sub>
                    </m:sSub>
                    <m:r>
                      <a:rPr lang="en-US" altLang="zh-TW" b="0" i="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𝑐</m:t>
                        </m:r>
                        <m:r>
                          <a:rPr lang="en-US" altLang="zh-TW" b="0" i="1" smtClean="0">
                            <a:latin typeface="Cambria Math" panose="02040503050406030204" pitchFamily="18" charset="0"/>
                          </a:rPr>
                          <m:t>−1)</m:t>
                        </m:r>
                        <m:r>
                          <a:rPr lang="zh-TW" altLang="en-US" i="1">
                            <a:latin typeface="Cambria Math" panose="02040503050406030204" pitchFamily="18" charset="0"/>
                          </a:rPr>
                          <m:t>𝛿</m:t>
                        </m:r>
                        <m:r>
                          <a:rPr lang="en-US" altLang="zh-TW" i="1">
                            <a:latin typeface="Cambria Math" panose="02040503050406030204" pitchFamily="18" charset="0"/>
                          </a:rPr>
                          <m:t>𝑡</m:t>
                        </m:r>
                      </m:sub>
                    </m:sSub>
                    <m:r>
                      <a:rPr lang="en-US" altLang="zh-TW" b="0" i="0" smtClean="0">
                        <a:latin typeface="Cambria Math" panose="02040503050406030204" pitchFamily="18" charset="0"/>
                      </a:rPr>
                      <m:t>)</m:t>
                    </m:r>
                  </m:oMath>
                </a14:m>
                <a:r>
                  <a:rPr lang="en-US" altLang="zh-TW" smtClean="0"/>
                  <a:t> (windows size 20, eig</a:t>
                </a:r>
                <a14:m>
                  <m:oMath xmlns:m="http://schemas.openxmlformats.org/officeDocument/2006/math">
                    <m:r>
                      <a:rPr lang="en-US" altLang="zh-TW" i="1" smtClean="0">
                        <a:latin typeface="Cambria Math" panose="02040503050406030204" pitchFamily="18" charset="0"/>
                      </a:rPr>
                      <m:t>=7</m:t>
                    </m:r>
                  </m:oMath>
                </a14:m>
                <a:r>
                  <a:rPr lang="en-US" altLang="zh-TW" smtClean="0"/>
                  <a:t>, psi</a:t>
                </a:r>
                <a14:m>
                  <m:oMath xmlns:m="http://schemas.openxmlformats.org/officeDocument/2006/math">
                    <m:r>
                      <a:rPr lang="en-US" altLang="zh-TW" i="1" smtClean="0">
                        <a:latin typeface="Cambria Math" panose="02040503050406030204" pitchFamily="18" charset="0"/>
                      </a:rPr>
                      <m:t>=50</m:t>
                    </m:r>
                  </m:oMath>
                </a14:m>
                <a:r>
                  <a:rPr lang="en-US" altLang="zh-TW" smtClean="0"/>
                  <a:t>)</a:t>
                </a:r>
              </a:p>
              <a:p>
                <a:pPr lvl="1"/>
                <a:endParaRPr lang="en-US" altLang="zh-TW" smtClean="0"/>
              </a:p>
              <a:p>
                <a:endParaRPr lang="zh-TW" altLang="en-US"/>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xfrm>
                <a:off x="589384" y="1143000"/>
                <a:ext cx="7142584" cy="4937760"/>
              </a:xfrm>
              <a:blipFill>
                <a:blip r:embed="rId2"/>
                <a:stretch>
                  <a:fillRect l="-769" b="-1444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20</a:t>
            </a:fld>
            <a:endParaRPr lang="zh-TW" altLang="en-US" dirty="0"/>
          </a:p>
        </p:txBody>
      </p:sp>
      <p:pic>
        <p:nvPicPr>
          <p:cNvPr id="8" name="圖片 7"/>
          <p:cNvPicPr>
            <a:picLocks noChangeAspect="1"/>
          </p:cNvPicPr>
          <p:nvPr/>
        </p:nvPicPr>
        <p:blipFill>
          <a:blip r:embed="rId3"/>
          <a:stretch>
            <a:fillRect/>
          </a:stretch>
        </p:blipFill>
        <p:spPr>
          <a:xfrm>
            <a:off x="1229783" y="1191520"/>
            <a:ext cx="4457700" cy="1828800"/>
          </a:xfrm>
          <a:prstGeom prst="rect">
            <a:avLst/>
          </a:prstGeom>
        </p:spPr>
      </p:pic>
      <p:pic>
        <p:nvPicPr>
          <p:cNvPr id="9" name="圖片 8"/>
          <p:cNvPicPr>
            <a:picLocks noChangeAspect="1"/>
          </p:cNvPicPr>
          <p:nvPr/>
        </p:nvPicPr>
        <p:blipFill>
          <a:blip r:embed="rId4"/>
          <a:stretch>
            <a:fillRect/>
          </a:stretch>
        </p:blipFill>
        <p:spPr>
          <a:xfrm>
            <a:off x="4421327" y="2470695"/>
            <a:ext cx="2127581" cy="549625"/>
          </a:xfrm>
          <a:prstGeom prst="rect">
            <a:avLst/>
          </a:prstGeom>
        </p:spPr>
      </p:pic>
      <p:pic>
        <p:nvPicPr>
          <p:cNvPr id="12" name="圖片 11"/>
          <p:cNvPicPr>
            <a:picLocks noChangeAspect="1"/>
          </p:cNvPicPr>
          <p:nvPr/>
        </p:nvPicPr>
        <p:blipFill>
          <a:blip r:embed="rId5"/>
          <a:stretch>
            <a:fillRect/>
          </a:stretch>
        </p:blipFill>
        <p:spPr>
          <a:xfrm>
            <a:off x="7608168" y="1174541"/>
            <a:ext cx="3465953" cy="4011159"/>
          </a:xfrm>
          <a:prstGeom prst="rect">
            <a:avLst/>
          </a:prstGeom>
        </p:spPr>
      </p:pic>
      <p:sp>
        <p:nvSpPr>
          <p:cNvPr id="13" name="向右箭號 12"/>
          <p:cNvSpPr/>
          <p:nvPr/>
        </p:nvSpPr>
        <p:spPr>
          <a:xfrm>
            <a:off x="7791676" y="5396530"/>
            <a:ext cx="266429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7308417" y="5757594"/>
            <a:ext cx="3225948" cy="646331"/>
          </a:xfrm>
          <a:prstGeom prst="rect">
            <a:avLst/>
          </a:prstGeom>
        </p:spPr>
        <p:txBody>
          <a:bodyPr wrap="none">
            <a:spAutoFit/>
          </a:bodyPr>
          <a:lstStyle/>
          <a:p>
            <a:pPr marL="274638" lvl="1"/>
            <a:r>
              <a:rPr lang="en-US" altLang="zh-TW" smtClean="0">
                <a:latin typeface="+mn-lt"/>
              </a:rPr>
              <a:t>Make 2D movie using NLSA </a:t>
            </a:r>
          </a:p>
          <a:p>
            <a:pPr marL="274638" lvl="1"/>
            <a:r>
              <a:rPr lang="en-US" altLang="zh-TW" smtClean="0">
                <a:latin typeface="+mn-lt"/>
              </a:rPr>
              <a:t>reconstructed snapshot</a:t>
            </a:r>
            <a:endParaRPr lang="en-US" altLang="zh-TW">
              <a:latin typeface="+mn-lt"/>
            </a:endParaRPr>
          </a:p>
        </p:txBody>
      </p:sp>
      <p:pic>
        <p:nvPicPr>
          <p:cNvPr id="5" name="圖片 4"/>
          <p:cNvPicPr>
            <a:picLocks noChangeAspect="1"/>
          </p:cNvPicPr>
          <p:nvPr/>
        </p:nvPicPr>
        <p:blipFill>
          <a:blip r:embed="rId6"/>
          <a:stretch>
            <a:fillRect/>
          </a:stretch>
        </p:blipFill>
        <p:spPr>
          <a:xfrm>
            <a:off x="10534365" y="4994847"/>
            <a:ext cx="1639859" cy="1762236"/>
          </a:xfrm>
          <a:prstGeom prst="rect">
            <a:avLst/>
          </a:prstGeom>
        </p:spPr>
      </p:pic>
    </p:spTree>
    <p:extLst>
      <p:ext uri="{BB962C8B-B14F-4D97-AF65-F5344CB8AC3E}">
        <p14:creationId xmlns:p14="http://schemas.microsoft.com/office/powerpoint/2010/main" val="3879110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a:t>ManifoldEM </a:t>
                </a:r>
                <a:r>
                  <a:rPr lang="en-US" altLang="zh-TW" smtClean="0"/>
                  <a:t>- NLSA to extract </a:t>
                </a:r>
                <a14:m>
                  <m:oMath xmlns:m="http://schemas.openxmlformats.org/officeDocument/2006/math">
                    <m:r>
                      <a:rPr lang="zh-TW" altLang="en-US" i="1">
                        <a:latin typeface="Cambria Math" panose="02040503050406030204" pitchFamily="18" charset="0"/>
                      </a:rPr>
                      <m:t>𝜏</m:t>
                    </m:r>
                  </m:oMath>
                </a14:m>
                <a:r>
                  <a:rPr lang="zh-TW" altLang="en-US" smtClean="0"/>
                  <a:t> </a:t>
                </a:r>
                <a:r>
                  <a:rPr lang="en-US" altLang="zh-TW" smtClean="0"/>
                  <a:t>for each snapshots</a:t>
                </a:r>
                <a:endParaRPr lang="zh-TW" altLang="en-US"/>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1389" b="-190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smtClean="0"/>
                  <a:t>NLSA</a:t>
                </a:r>
              </a:p>
              <a:p>
                <a:pPr lvl="1"/>
                <a:r>
                  <a:rPr lang="en-US" altLang="zh-TW" smtClean="0"/>
                  <a:t>Diffusion </a:t>
                </a:r>
                <a:r>
                  <a:rPr lang="en-US" altLang="zh-TW"/>
                  <a:t>map on </a:t>
                </a:r>
                <a:r>
                  <a:rPr lang="en-US" altLang="zh-TW" smtClean="0"/>
                  <a:t>reconstructed snapshots </a:t>
                </a:r>
                <a:r>
                  <a:rPr lang="en-US" altLang="zh-TW"/>
                  <a:t>produce 1D manifold characterized by </a:t>
                </a:r>
                <a14:m>
                  <m:oMath xmlns:m="http://schemas.openxmlformats.org/officeDocument/2006/math">
                    <m:r>
                      <a:rPr lang="zh-TW" altLang="en-US" i="1">
                        <a:latin typeface="Cambria Math" panose="02040503050406030204" pitchFamily="18" charset="0"/>
                      </a:rPr>
                      <m:t>𝜏</m:t>
                    </m:r>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i="1">
                        <a:latin typeface="Cambria Math" panose="02040503050406030204" pitchFamily="18" charset="0"/>
                      </a:rPr>
                      <m:t>)</m:t>
                    </m:r>
                  </m:oMath>
                </a14:m>
                <a:endParaRPr lang="en-US" altLang="zh-TW" smtClean="0"/>
              </a:p>
              <a:p>
                <a:pPr lvl="2"/>
                <a:r>
                  <a:rPr lang="en-US" altLang="zh-TW" smtClean="0"/>
                  <a:t>If data lies on 1D manifold (due to projection), it can be described using known eigenfunction</a:t>
                </a:r>
                <a14:m>
                  <m:oMath xmlns:m="http://schemas.openxmlformats.org/officeDocument/2006/math">
                    <m:r>
                      <a:rPr lang="en-US" altLang="zh-TW" b="0" i="0" smtClean="0">
                        <a:latin typeface="Cambria Math" panose="02040503050406030204" pitchFamily="18" charset="0"/>
                      </a:rPr>
                      <m:t> </m:t>
                    </m:r>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rad>
                      <m:radPr>
                        <m:degHide m:val="on"/>
                        <m:ctrlPr>
                          <a:rPr lang="en-US" altLang="zh-TW" i="1" smtClean="0">
                            <a:latin typeface="Cambria Math" panose="02040503050406030204" pitchFamily="18" charset="0"/>
                          </a:rPr>
                        </m:ctrlPr>
                      </m:radPr>
                      <m:deg/>
                      <m:e>
                        <m:r>
                          <a:rPr lang="en-US" altLang="zh-TW" b="0" i="1" smtClean="0">
                            <a:latin typeface="Cambria Math" panose="02040503050406030204" pitchFamily="18" charset="0"/>
                          </a:rPr>
                          <m:t>2</m:t>
                        </m:r>
                      </m:e>
                    </m:rad>
                    <m:func>
                      <m:funcPr>
                        <m:ctrlPr>
                          <a:rPr lang="en-US" altLang="zh-TW" i="1" smtClean="0">
                            <a:latin typeface="Cambria Math" panose="02040503050406030204" pitchFamily="18" charset="0"/>
                          </a:rPr>
                        </m:ctrlPr>
                      </m:funcPr>
                      <m:fName>
                        <m:r>
                          <m:rPr>
                            <m:sty m:val="p"/>
                          </m:rPr>
                          <a:rPr lang="en-US" altLang="zh-TW" i="0" smtClean="0">
                            <a:latin typeface="Cambria Math" panose="02040503050406030204" pitchFamily="18" charset="0"/>
                          </a:rPr>
                          <m:t>cos</m:t>
                        </m:r>
                      </m:fName>
                      <m:e>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zh-TW" altLang="en-US" b="0" i="1" smtClean="0">
                            <a:latin typeface="Cambria Math" panose="02040503050406030204" pitchFamily="18" charset="0"/>
                          </a:rPr>
                          <m:t>𝜋𝜏</m:t>
                        </m:r>
                        <m:r>
                          <a:rPr lang="en-US" altLang="zh-TW" b="0" i="1" smtClean="0">
                            <a:latin typeface="Cambria Math" panose="02040503050406030204" pitchFamily="18" charset="0"/>
                          </a:rPr>
                          <m:t>)</m:t>
                        </m:r>
                      </m:e>
                    </m:func>
                    <m:r>
                      <a:rPr lang="en-US" altLang="zh-TW" b="0" i="1"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=1,2…</m:t>
                    </m:r>
                  </m:oMath>
                </a14:m>
                <a:r>
                  <a:rPr lang="en-US" altLang="zh-TW" smtClean="0"/>
                  <a:t> for each </a:t>
                </a:r>
                <a:r>
                  <a:rPr lang="en-US" altLang="zh-TW" smtClean="0"/>
                  <a:t>snapshot</a:t>
                </a:r>
              </a:p>
              <a:p>
                <a:pPr lvl="2"/>
                <a:r>
                  <a:rPr lang="en-US" altLang="zh-TW" smtClean="0"/>
                  <a:t>Lies in 1D manifold?</a:t>
                </a:r>
                <a:endParaRPr lang="en-US" altLang="zh-TW"/>
              </a:p>
              <a:p>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21</a:t>
            </a:fld>
            <a:endParaRPr lang="zh-TW" altLang="en-US" dirty="0"/>
          </a:p>
        </p:txBody>
      </p:sp>
      <p:pic>
        <p:nvPicPr>
          <p:cNvPr id="12" name="圖片 11"/>
          <p:cNvPicPr>
            <a:picLocks noChangeAspect="1"/>
          </p:cNvPicPr>
          <p:nvPr/>
        </p:nvPicPr>
        <p:blipFill>
          <a:blip r:embed="rId4"/>
          <a:stretch>
            <a:fillRect/>
          </a:stretch>
        </p:blipFill>
        <p:spPr>
          <a:xfrm>
            <a:off x="2063552" y="3429000"/>
            <a:ext cx="3228975" cy="2190750"/>
          </a:xfrm>
          <a:prstGeom prst="rect">
            <a:avLst/>
          </a:prstGeom>
        </p:spPr>
      </p:pic>
      <mc:AlternateContent xmlns:mc="http://schemas.openxmlformats.org/markup-compatibility/2006" xmlns:a14="http://schemas.microsoft.com/office/drawing/2010/main">
        <mc:Choice Requires="a14">
          <p:sp>
            <p:nvSpPr>
              <p:cNvPr id="13" name="矩形 12"/>
              <p:cNvSpPr/>
              <p:nvPr/>
            </p:nvSpPr>
            <p:spPr>
              <a:xfrm>
                <a:off x="4367808" y="5250418"/>
                <a:ext cx="5078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1</m:t>
                          </m:r>
                        </m:sub>
                      </m:sSub>
                    </m:oMath>
                  </m:oMathPara>
                </a14:m>
                <a:endParaRPr lang="zh-TW" altLang="en-US"/>
              </a:p>
            </p:txBody>
          </p:sp>
        </mc:Choice>
        <mc:Fallback xmlns="">
          <p:sp>
            <p:nvSpPr>
              <p:cNvPr id="13" name="矩形 12"/>
              <p:cNvSpPr>
                <a:spLocks noRot="1" noChangeAspect="1" noMove="1" noResize="1" noEditPoints="1" noAdjustHandles="1" noChangeArrowheads="1" noChangeShapeType="1" noTextEdit="1"/>
              </p:cNvSpPr>
              <p:nvPr/>
            </p:nvSpPr>
            <p:spPr>
              <a:xfrm>
                <a:off x="4367808" y="5250418"/>
                <a:ext cx="507895" cy="369332"/>
              </a:xfrm>
              <a:prstGeom prst="rect">
                <a:avLst/>
              </a:prstGeom>
              <a:blipFill>
                <a:blip r:embed="rId5"/>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412141" y="5165450"/>
                <a:ext cx="513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2</m:t>
                          </m:r>
                        </m:sub>
                      </m:sSub>
                    </m:oMath>
                  </m:oMathPara>
                </a14:m>
                <a:endParaRPr lang="zh-TW" altLang="en-US"/>
              </a:p>
            </p:txBody>
          </p:sp>
        </mc:Choice>
        <mc:Fallback xmlns="">
          <p:sp>
            <p:nvSpPr>
              <p:cNvPr id="14" name="矩形 13"/>
              <p:cNvSpPr>
                <a:spLocks noRot="1" noChangeAspect="1" noMove="1" noResize="1" noEditPoints="1" noAdjustHandles="1" noChangeArrowheads="1" noChangeShapeType="1" noTextEdit="1"/>
              </p:cNvSpPr>
              <p:nvPr/>
            </p:nvSpPr>
            <p:spPr>
              <a:xfrm>
                <a:off x="2412141" y="5165450"/>
                <a:ext cx="513217" cy="369332"/>
              </a:xfrm>
              <a:prstGeom prst="rect">
                <a:avLst/>
              </a:prstGeom>
              <a:blipFill>
                <a:blip r:embed="rId6"/>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24817" y="4155043"/>
                <a:ext cx="513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𝜑</m:t>
                          </m:r>
                        </m:e>
                        <m:sub>
                          <m:r>
                            <a:rPr lang="en-US" altLang="zh-TW" b="0" i="1" smtClean="0">
                              <a:latin typeface="Cambria Math" panose="02040503050406030204" pitchFamily="18" charset="0"/>
                            </a:rPr>
                            <m:t>3</m:t>
                          </m:r>
                        </m:sub>
                      </m:sSub>
                    </m:oMath>
                  </m:oMathPara>
                </a14:m>
                <a:endParaRPr lang="zh-TW" altLang="en-US"/>
              </a:p>
            </p:txBody>
          </p:sp>
        </mc:Choice>
        <mc:Fallback xmlns="">
          <p:sp>
            <p:nvSpPr>
              <p:cNvPr id="15" name="矩形 14"/>
              <p:cNvSpPr>
                <a:spLocks noRot="1" noChangeAspect="1" noMove="1" noResize="1" noEditPoints="1" noAdjustHandles="1" noChangeArrowheads="1" noChangeShapeType="1" noTextEdit="1"/>
              </p:cNvSpPr>
              <p:nvPr/>
            </p:nvSpPr>
            <p:spPr>
              <a:xfrm>
                <a:off x="1624817" y="4155043"/>
                <a:ext cx="513217" cy="369332"/>
              </a:xfrm>
              <a:prstGeom prst="rect">
                <a:avLst/>
              </a:prstGeom>
              <a:blipFill>
                <a:blip r:embed="rId7"/>
                <a:stretch>
                  <a:fillRect b="-8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07289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8902186" y="1423947"/>
            <a:ext cx="2665451" cy="2612305"/>
          </a:xfrm>
          <a:prstGeom prst="rect">
            <a:avLst/>
          </a:prstGeom>
        </p:spPr>
      </p:pic>
      <p:pic>
        <p:nvPicPr>
          <p:cNvPr id="8" name="圖片 7"/>
          <p:cNvPicPr>
            <a:picLocks noChangeAspect="1"/>
          </p:cNvPicPr>
          <p:nvPr/>
        </p:nvPicPr>
        <p:blipFill>
          <a:blip r:embed="rId3"/>
          <a:stretch>
            <a:fillRect/>
          </a:stretch>
        </p:blipFill>
        <p:spPr>
          <a:xfrm>
            <a:off x="7750058" y="1434962"/>
            <a:ext cx="2665451" cy="2612305"/>
          </a:xfrm>
          <a:prstGeom prst="rect">
            <a:avLst/>
          </a:prstGeom>
        </p:spPr>
      </p:pic>
      <p:sp>
        <p:nvSpPr>
          <p:cNvPr id="2" name="標題 1"/>
          <p:cNvSpPr>
            <a:spLocks noGrp="1"/>
          </p:cNvSpPr>
          <p:nvPr>
            <p:ph type="title"/>
          </p:nvPr>
        </p:nvSpPr>
        <p:spPr/>
        <p:txBody>
          <a:bodyPr/>
          <a:lstStyle/>
          <a:p>
            <a:r>
              <a:rPr lang="en-US" altLang="zh-TW"/>
              <a:t>ManifoldEM </a:t>
            </a:r>
            <a:r>
              <a:rPr lang="en-US" altLang="zh-TW" smtClean="0"/>
              <a:t>– </a:t>
            </a:r>
            <a:br>
              <a:rPr lang="en-US" altLang="zh-TW" smtClean="0"/>
            </a:br>
            <a:r>
              <a:rPr lang="en-US" altLang="zh-TW" smtClean="0"/>
              <a:t>Tomographic Reconstruction from Manifold of all projections</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a:xfrm>
                <a:off x="609600" y="1219200"/>
                <a:ext cx="6350496" cy="4937760"/>
              </a:xfrm>
            </p:spPr>
            <p:txBody>
              <a:bodyPr/>
              <a:lstStyle/>
              <a:p>
                <a:r>
                  <a:rPr lang="en-US" altLang="zh-TW" smtClean="0"/>
                  <a:t>Conformation parameter</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𝜏</m:t>
                    </m:r>
                  </m:oMath>
                </a14:m>
                <a:r>
                  <a:rPr lang="en-US" altLang="zh-TW" smtClean="0"/>
                  <a:t> allows a consistent approach to reconstruct the energy landscape</a:t>
                </a:r>
              </a:p>
              <a:p>
                <a:pPr lvl="1"/>
                <a14:m>
                  <m:oMath xmlns:m="http://schemas.openxmlformats.org/officeDocument/2006/math">
                    <m:r>
                      <a:rPr lang="en-US" altLang="zh-TW" i="1">
                        <a:latin typeface="Cambria Math" panose="02040503050406030204" pitchFamily="18" charset="0"/>
                      </a:rPr>
                      <m:t>𝑛</m:t>
                    </m:r>
                    <m:d>
                      <m:dPr>
                        <m:ctrlPr>
                          <a:rPr lang="en-US" altLang="zh-TW" i="1">
                            <a:latin typeface="Cambria Math" panose="02040503050406030204" pitchFamily="18" charset="0"/>
                          </a:rPr>
                        </m:ctrlPr>
                      </m:dPr>
                      <m:e>
                        <m:r>
                          <a:rPr lang="zh-TW" altLang="en-US" i="1">
                            <a:latin typeface="Cambria Math" panose="02040503050406030204" pitchFamily="18" charset="0"/>
                          </a:rPr>
                          <m:t>𝜏</m:t>
                        </m:r>
                        <m:r>
                          <a:rPr lang="en-US" altLang="zh-TW" i="1">
                            <a:latin typeface="Cambria Math" panose="02040503050406030204" pitchFamily="18" charset="0"/>
                          </a:rPr>
                          <m:t>,</m:t>
                        </m:r>
                        <m:r>
                          <a:rPr lang="zh-TW" altLang="en-US" i="1">
                            <a:latin typeface="Cambria Math" panose="02040503050406030204" pitchFamily="18" charset="0"/>
                          </a:rPr>
                          <m:t>𝜃</m:t>
                        </m:r>
                      </m:e>
                    </m:d>
                  </m:oMath>
                </a14:m>
                <a:r>
                  <a:rPr lang="en-US" altLang="zh-TW" i="1"/>
                  <a:t> </a:t>
                </a:r>
                <a:r>
                  <a:rPr lang="en-US" altLang="zh-TW"/>
                  <a:t>can be computed from </a:t>
                </a:r>
                <a14:m>
                  <m:oMath xmlns:m="http://schemas.openxmlformats.org/officeDocument/2006/math">
                    <m:r>
                      <a:rPr lang="zh-TW" altLang="en-US" i="1">
                        <a:latin typeface="Cambria Math" panose="02040503050406030204" pitchFamily="18" charset="0"/>
                      </a:rPr>
                      <m:t>𝜏</m:t>
                    </m:r>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i="1">
                        <a:latin typeface="Cambria Math" panose="02040503050406030204" pitchFamily="18" charset="0"/>
                      </a:rPr>
                      <m:t>)</m:t>
                    </m:r>
                  </m:oMath>
                </a14:m>
                <a:endParaRPr lang="en-US" altLang="zh-TW"/>
              </a:p>
              <a:p>
                <a:pPr lvl="1"/>
                <a:r>
                  <a:rPr lang="en-US" altLang="zh-TW" smtClean="0"/>
                  <a:t>The density of points </a:t>
                </a:r>
                <a14:m>
                  <m:oMath xmlns:m="http://schemas.openxmlformats.org/officeDocument/2006/math">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zh-TW" altLang="en-US" b="0" i="1" smtClean="0">
                        <a:latin typeface="Cambria Math" panose="02040503050406030204" pitchFamily="18" charset="0"/>
                      </a:rPr>
                      <m:t>𝜏</m:t>
                    </m:r>
                    <m:r>
                      <a:rPr lang="en-US" altLang="zh-TW" b="0" i="1" smtClean="0">
                        <a:latin typeface="Cambria Math" panose="02040503050406030204" pitchFamily="18" charset="0"/>
                      </a:rPr>
                      <m:t>,</m:t>
                    </m:r>
                    <m:r>
                      <a:rPr lang="zh-TW" altLang="en-US" b="0" i="1" smtClean="0">
                        <a:latin typeface="Cambria Math" panose="02040503050406030204" pitchFamily="18" charset="0"/>
                      </a:rPr>
                      <m:t>𝜃</m:t>
                    </m:r>
                    <m:r>
                      <a:rPr lang="en-US" altLang="zh-TW" b="0" i="1" smtClean="0">
                        <a:latin typeface="Cambria Math" panose="02040503050406030204" pitchFamily="18" charset="0"/>
                      </a:rPr>
                      <m:t>)</m:t>
                    </m:r>
                  </m:oMath>
                </a14:m>
                <a:r>
                  <a:rPr lang="zh-TW" altLang="en-US" smtClean="0"/>
                  <a:t> </a:t>
                </a:r>
                <a:r>
                  <a:rPr lang="en-US" altLang="zh-TW" smtClean="0"/>
                  <a:t>on the 1D manifold is the </a:t>
                </a:r>
                <a:r>
                  <a:rPr lang="en-US" altLang="zh-TW" smtClean="0"/>
                  <a:t>Radom </a:t>
                </a:r>
                <a:r>
                  <a:rPr lang="en-US" altLang="zh-TW" smtClean="0"/>
                  <a:t>transform of the embedded data cloud in diffusion maps</a:t>
                </a:r>
              </a:p>
              <a:p>
                <a:endParaRPr lang="en-US" altLang="zh-TW"/>
              </a:p>
              <a:p>
                <a:endParaRPr lang="en-US" altLang="zh-TW" i="1" smtClean="0"/>
              </a:p>
              <a:p>
                <a14:m>
                  <m:oMath xmlns:m="http://schemas.openxmlformats.org/officeDocument/2006/math">
                    <m:r>
                      <a:rPr lang="en-US" altLang="zh-TW" i="1">
                        <a:latin typeface="Cambria Math" panose="02040503050406030204" pitchFamily="18" charset="0"/>
                      </a:rPr>
                      <m:t>𝑛</m:t>
                    </m:r>
                    <m:d>
                      <m:dPr>
                        <m:ctrlPr>
                          <a:rPr lang="en-US" altLang="zh-TW" i="1">
                            <a:latin typeface="Cambria Math" panose="02040503050406030204" pitchFamily="18" charset="0"/>
                          </a:rPr>
                        </m:ctrlPr>
                      </m:dPr>
                      <m:e>
                        <m:r>
                          <a:rPr lang="zh-TW" altLang="en-US" i="1">
                            <a:latin typeface="Cambria Math" panose="02040503050406030204" pitchFamily="18" charset="0"/>
                          </a:rPr>
                          <m:t>𝜏</m:t>
                        </m:r>
                        <m:r>
                          <a:rPr lang="en-US" altLang="zh-TW" i="1">
                            <a:latin typeface="Cambria Math" panose="02040503050406030204" pitchFamily="18" charset="0"/>
                          </a:rPr>
                          <m:t>,</m:t>
                        </m:r>
                        <m:r>
                          <a:rPr lang="zh-TW" altLang="en-US" i="1">
                            <a:latin typeface="Cambria Math" panose="02040503050406030204" pitchFamily="18" charset="0"/>
                          </a:rPr>
                          <m:t>𝜃</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𝐺</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𝑘</m:t>
                                </m:r>
                              </m:e>
                              <m:sub>
                                <m:r>
                                  <a:rPr lang="en-US" altLang="zh-TW" b="0" i="1" smtClean="0">
                                    <a:latin typeface="Cambria Math" panose="02040503050406030204" pitchFamily="18" charset="0"/>
                                  </a:rPr>
                                  <m:t>𝐵</m:t>
                                </m:r>
                              </m:sub>
                            </m:sSub>
                            <m:r>
                              <a:rPr lang="en-US" altLang="zh-TW" b="0" i="1" smtClean="0">
                                <a:latin typeface="Cambria Math" panose="02040503050406030204" pitchFamily="18" charset="0"/>
                              </a:rPr>
                              <m:t>𝑇</m:t>
                            </m:r>
                          </m:den>
                        </m:f>
                      </m:sup>
                    </m:sSup>
                    <m:r>
                      <a:rPr lang="en-US" altLang="zh-TW" b="0"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𝐺</m:t>
                    </m:r>
                  </m:oMath>
                </a14:m>
                <a:r>
                  <a:rPr lang="zh-TW" altLang="en-US" smtClean="0"/>
                  <a:t> </a:t>
                </a:r>
                <a:r>
                  <a:rPr lang="en-US" altLang="zh-TW" smtClean="0"/>
                  <a:t>is the free energy</a:t>
                </a:r>
                <a:endParaRPr lang="zh-TW" altLang="en-US"/>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xfrm>
                <a:off x="609600" y="1219200"/>
                <a:ext cx="6350496" cy="4937760"/>
              </a:xfrm>
              <a:blipFill>
                <a:blip r:embed="rId4"/>
                <a:stretch>
                  <a:fillRect l="-864" t="-1111" r="-192"/>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22</a:t>
            </a:fld>
            <a:endParaRPr lang="zh-TW" altLang="en-US" dirty="0"/>
          </a:p>
        </p:txBody>
      </p:sp>
      <p:pic>
        <p:nvPicPr>
          <p:cNvPr id="6" name="圖片 5"/>
          <p:cNvPicPr>
            <a:picLocks noChangeAspect="1"/>
          </p:cNvPicPr>
          <p:nvPr/>
        </p:nvPicPr>
        <p:blipFill>
          <a:blip r:embed="rId5"/>
          <a:stretch>
            <a:fillRect/>
          </a:stretch>
        </p:blipFill>
        <p:spPr>
          <a:xfrm>
            <a:off x="8040216" y="4509120"/>
            <a:ext cx="2876344" cy="2400833"/>
          </a:xfrm>
          <a:prstGeom prst="rect">
            <a:avLst/>
          </a:prstGeom>
        </p:spPr>
      </p:pic>
      <p:pic>
        <p:nvPicPr>
          <p:cNvPr id="9" name="圖片 8"/>
          <p:cNvPicPr>
            <a:picLocks noChangeAspect="1"/>
          </p:cNvPicPr>
          <p:nvPr/>
        </p:nvPicPr>
        <p:blipFill>
          <a:blip r:embed="rId3"/>
          <a:stretch>
            <a:fillRect/>
          </a:stretch>
        </p:blipFill>
        <p:spPr>
          <a:xfrm>
            <a:off x="7301562" y="1434962"/>
            <a:ext cx="2665451" cy="2612305"/>
          </a:xfrm>
          <a:prstGeom prst="rect">
            <a:avLst/>
          </a:prstGeom>
        </p:spPr>
      </p:pic>
      <p:pic>
        <p:nvPicPr>
          <p:cNvPr id="5" name="圖片 4"/>
          <p:cNvPicPr>
            <a:picLocks noChangeAspect="1"/>
          </p:cNvPicPr>
          <p:nvPr/>
        </p:nvPicPr>
        <p:blipFill>
          <a:blip r:embed="rId3"/>
          <a:stretch>
            <a:fillRect/>
          </a:stretch>
        </p:blipFill>
        <p:spPr>
          <a:xfrm>
            <a:off x="6860276" y="1434962"/>
            <a:ext cx="2665451" cy="2612305"/>
          </a:xfrm>
          <a:prstGeom prst="rect">
            <a:avLst/>
          </a:prstGeom>
        </p:spPr>
      </p:pic>
      <p:sp>
        <p:nvSpPr>
          <p:cNvPr id="11" name="向右箭號 10"/>
          <p:cNvSpPr/>
          <p:nvPr/>
        </p:nvSpPr>
        <p:spPr>
          <a:xfrm rot="5400000">
            <a:off x="9165687" y="4095299"/>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3139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Problems </a:t>
            </a:r>
            <a:r>
              <a:rPr lang="en-US" altLang="zh-TW" sz="2400" smtClean="0"/>
              <a:t>(</a:t>
            </a:r>
            <a:r>
              <a:rPr lang="en-US" altLang="zh-TW" sz="2400">
                <a:hlinkClick r:id="rId3"/>
              </a:rPr>
              <a:t>https://</a:t>
            </a:r>
            <a:r>
              <a:rPr lang="en-US" altLang="zh-TW" sz="2400" smtClean="0">
                <a:hlinkClick r:id="rId3"/>
              </a:rPr>
              <a:t>franklab.cpmc.columbia.edu/franklab/archives/24187</a:t>
            </a:r>
            <a:r>
              <a:rPr lang="en-US" altLang="zh-TW" sz="2400" smtClean="0"/>
              <a:t>)</a:t>
            </a:r>
            <a:endParaRPr lang="zh-TW" altLang="en-US" sz="2400"/>
          </a:p>
        </p:txBody>
      </p:sp>
      <p:sp>
        <p:nvSpPr>
          <p:cNvPr id="3" name="內容版面配置區 2"/>
          <p:cNvSpPr>
            <a:spLocks noGrp="1"/>
          </p:cNvSpPr>
          <p:nvPr>
            <p:ph sz="quarter" idx="1"/>
          </p:nvPr>
        </p:nvSpPr>
        <p:spPr>
          <a:xfrm>
            <a:off x="609600" y="1219200"/>
            <a:ext cx="5774432" cy="4937760"/>
          </a:xfrm>
        </p:spPr>
        <p:txBody>
          <a:bodyPr/>
          <a:lstStyle/>
          <a:p>
            <a:r>
              <a:rPr lang="en-US" altLang="zh-TW"/>
              <a:t>When merging information from all projection directions </a:t>
            </a:r>
            <a:r>
              <a:rPr lang="en-US" altLang="zh-TW" smtClean="0"/>
              <a:t> [16]</a:t>
            </a:r>
            <a:endParaRPr lang="en-US" altLang="zh-TW"/>
          </a:p>
          <a:p>
            <a:pPr lvl="1"/>
            <a:r>
              <a:rPr lang="en-US" altLang="zh-TW" smtClean="0"/>
              <a:t>The order of eigenvalue may be different and sign may be reversed (The obtained movie is revere)…</a:t>
            </a:r>
          </a:p>
          <a:p>
            <a:pPr lvl="1"/>
            <a:r>
              <a:rPr lang="en-US" altLang="zh-TW" smtClean="0"/>
              <a:t>Optical flow, HOG, Belief propagation</a:t>
            </a:r>
          </a:p>
          <a:p>
            <a:pPr lvl="1"/>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23</a:t>
            </a:fld>
            <a:endParaRPr lang="zh-TW" altLang="en-US" dirty="0"/>
          </a:p>
        </p:txBody>
      </p:sp>
      <p:pic>
        <p:nvPicPr>
          <p:cNvPr id="11" name="圖片 10"/>
          <p:cNvPicPr>
            <a:picLocks noChangeAspect="1"/>
          </p:cNvPicPr>
          <p:nvPr/>
        </p:nvPicPr>
        <p:blipFill>
          <a:blip r:embed="rId4"/>
          <a:stretch>
            <a:fillRect/>
          </a:stretch>
        </p:blipFill>
        <p:spPr>
          <a:xfrm>
            <a:off x="5670902" y="3656646"/>
            <a:ext cx="5402199" cy="2355886"/>
          </a:xfrm>
          <a:prstGeom prst="rect">
            <a:avLst/>
          </a:prstGeom>
        </p:spPr>
      </p:pic>
      <p:sp>
        <p:nvSpPr>
          <p:cNvPr id="12" name="矩形 11"/>
          <p:cNvSpPr/>
          <p:nvPr/>
        </p:nvSpPr>
        <p:spPr>
          <a:xfrm>
            <a:off x="210072" y="3785584"/>
            <a:ext cx="5578152" cy="2500685"/>
          </a:xfrm>
          <a:prstGeom prst="rect">
            <a:avLst/>
          </a:prstGeom>
        </p:spPr>
        <p:txBody>
          <a:bodyPr wrap="square">
            <a:spAutoFit/>
          </a:bodyPr>
          <a:lstStyle/>
          <a:p>
            <a:pPr marL="641350" indent="-273050">
              <a:buSzPct val="76000"/>
              <a:buFont typeface="Wingdings 3" pitchFamily="18" charset="2"/>
              <a:buChar char=""/>
            </a:pPr>
            <a:r>
              <a:rPr lang="en-US" altLang="zh-TW" sz="2600">
                <a:latin typeface="+mn-lt"/>
                <a:ea typeface="+mn-ea"/>
              </a:rPr>
              <a:t>Find the possible paths on the energy </a:t>
            </a:r>
            <a:r>
              <a:rPr lang="en-US" altLang="zh-TW" sz="2600" smtClean="0">
                <a:latin typeface="+mn-lt"/>
                <a:ea typeface="+mn-ea"/>
              </a:rPr>
              <a:t>landscape [17] </a:t>
            </a:r>
            <a:endParaRPr lang="en-US" altLang="zh-TW" sz="2600">
              <a:latin typeface="+mn-lt"/>
              <a:ea typeface="+mn-ea"/>
            </a:endParaRPr>
          </a:p>
          <a:p>
            <a:pPr marL="1004888" lvl="2" indent="-273050">
              <a:spcBef>
                <a:spcPts val="500"/>
              </a:spcBef>
              <a:buClr>
                <a:schemeClr val="accent2"/>
              </a:buClr>
              <a:buSzPct val="76000"/>
              <a:buFont typeface="Wingdings 3" pitchFamily="18" charset="2"/>
              <a:buChar char=""/>
            </a:pPr>
            <a:r>
              <a:rPr lang="en-US" altLang="zh-TW" sz="2200">
                <a:solidFill>
                  <a:schemeClr val="bg2">
                    <a:lumMod val="50000"/>
                  </a:schemeClr>
                </a:solidFill>
                <a:latin typeface="+mn-lt"/>
                <a:ea typeface="+mn-ea"/>
              </a:rPr>
              <a:t>Other methods can also produce energy landscape </a:t>
            </a:r>
            <a:endParaRPr lang="en-US" altLang="zh-TW" sz="2200" smtClean="0">
              <a:solidFill>
                <a:schemeClr val="bg2">
                  <a:lumMod val="50000"/>
                </a:schemeClr>
              </a:solidFill>
              <a:latin typeface="+mn-lt"/>
              <a:ea typeface="+mn-ea"/>
            </a:endParaRPr>
          </a:p>
          <a:p>
            <a:pPr marL="1004888" lvl="2" indent="-273050">
              <a:spcBef>
                <a:spcPts val="500"/>
              </a:spcBef>
              <a:buClr>
                <a:schemeClr val="accent2"/>
              </a:buClr>
              <a:buSzPct val="76000"/>
              <a:buFont typeface="Wingdings 3" pitchFamily="18" charset="2"/>
              <a:buChar char=""/>
            </a:pPr>
            <a:r>
              <a:rPr lang="en-US" altLang="zh-TW" sz="2200" smtClean="0">
                <a:solidFill>
                  <a:schemeClr val="bg2">
                    <a:lumMod val="50000"/>
                  </a:schemeClr>
                </a:solidFill>
                <a:latin typeface="+mn-lt"/>
                <a:ea typeface="+mn-ea"/>
              </a:rPr>
              <a:t>MEPSA, string…</a:t>
            </a:r>
          </a:p>
          <a:p>
            <a:pPr marL="547688" lvl="1" indent="-273050">
              <a:spcBef>
                <a:spcPts val="500"/>
              </a:spcBef>
              <a:buClr>
                <a:schemeClr val="accent2"/>
              </a:buClr>
              <a:buSzPct val="76000"/>
              <a:buFont typeface="Wingdings 3" pitchFamily="18" charset="2"/>
              <a:buChar char=""/>
            </a:pPr>
            <a:r>
              <a:rPr lang="en-US" altLang="zh-TW" sz="2600" smtClean="0">
                <a:latin typeface="+mn-lt"/>
                <a:ea typeface="+mn-ea"/>
              </a:rPr>
              <a:t>Simulation </a:t>
            </a:r>
            <a:r>
              <a:rPr lang="en-US" altLang="zh-TW" sz="2600">
                <a:latin typeface="+mn-lt"/>
                <a:ea typeface="+mn-ea"/>
              </a:rPr>
              <a:t>data </a:t>
            </a:r>
            <a:r>
              <a:rPr lang="en-US" altLang="zh-TW" sz="2600" smtClean="0">
                <a:latin typeface="+mn-lt"/>
                <a:ea typeface="+mn-ea"/>
              </a:rPr>
              <a:t>generation [18]</a:t>
            </a:r>
            <a:endParaRPr lang="en-US" altLang="zh-TW" sz="2600">
              <a:latin typeface="+mn-lt"/>
              <a:ea typeface="+mn-ea"/>
            </a:endParaRPr>
          </a:p>
        </p:txBody>
      </p:sp>
      <p:pic>
        <p:nvPicPr>
          <p:cNvPr id="13" name="圖片 12"/>
          <p:cNvPicPr>
            <a:picLocks noChangeAspect="1"/>
          </p:cNvPicPr>
          <p:nvPr/>
        </p:nvPicPr>
        <p:blipFill>
          <a:blip r:embed="rId5"/>
          <a:stretch>
            <a:fillRect/>
          </a:stretch>
        </p:blipFill>
        <p:spPr>
          <a:xfrm>
            <a:off x="11130573" y="3234034"/>
            <a:ext cx="652361" cy="3304883"/>
          </a:xfrm>
          <a:prstGeom prst="rect">
            <a:avLst/>
          </a:prstGeom>
        </p:spPr>
      </p:pic>
      <p:pic>
        <p:nvPicPr>
          <p:cNvPr id="14" name="圖片 13"/>
          <p:cNvPicPr>
            <a:picLocks noChangeAspect="1"/>
          </p:cNvPicPr>
          <p:nvPr/>
        </p:nvPicPr>
        <p:blipFill>
          <a:blip r:embed="rId6"/>
          <a:stretch>
            <a:fillRect/>
          </a:stretch>
        </p:blipFill>
        <p:spPr>
          <a:xfrm>
            <a:off x="6511541" y="1209623"/>
            <a:ext cx="4619032" cy="2412447"/>
          </a:xfrm>
          <a:prstGeom prst="rect">
            <a:avLst/>
          </a:prstGeom>
        </p:spPr>
      </p:pic>
    </p:spTree>
    <p:extLst>
      <p:ext uri="{BB962C8B-B14F-4D97-AF65-F5344CB8AC3E}">
        <p14:creationId xmlns:p14="http://schemas.microsoft.com/office/powerpoint/2010/main" val="492940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1600" dirty="0" smtClean="0">
                <a:latin typeface="Times New Roman" panose="02020603050405020304" pitchFamily="18" charset="0"/>
                <a:cs typeface="Times New Roman" panose="02020603050405020304" pitchFamily="18" charset="0"/>
              </a:rPr>
              <a:t>[1</a:t>
            </a:r>
            <a:r>
              <a:rPr lang="en-US" altLang="zh-TW" sz="1600" smtClean="0">
                <a:latin typeface="Times New Roman" panose="02020603050405020304" pitchFamily="18" charset="0"/>
                <a:cs typeface="Times New Roman" panose="02020603050405020304" pitchFamily="18" charset="0"/>
              </a:rPr>
              <a:t>]</a:t>
            </a:r>
            <a:r>
              <a:rPr lang="en-US" altLang="zh-TW" sz="1600">
                <a:latin typeface="Times New Roman" panose="02020603050405020304" pitchFamily="18" charset="0"/>
                <a:cs typeface="Times New Roman" panose="02020603050405020304" pitchFamily="18" charset="0"/>
              </a:rPr>
              <a:t> Nakane, T., Kotecha, A., Sente, A. et al. </a:t>
            </a:r>
            <a:r>
              <a:rPr lang="en-US" altLang="zh-TW" sz="1600" smtClean="0">
                <a:latin typeface="Times New Roman" panose="02020603050405020304" pitchFamily="18" charset="0"/>
                <a:cs typeface="Times New Roman" panose="02020603050405020304" pitchFamily="18" charset="0"/>
              </a:rPr>
              <a:t>“</a:t>
            </a:r>
            <a:r>
              <a:rPr lang="en-US" altLang="zh-TW" sz="1600" b="1" smtClean="0">
                <a:latin typeface="Times New Roman" panose="02020603050405020304" pitchFamily="18" charset="0"/>
                <a:cs typeface="Times New Roman" panose="02020603050405020304" pitchFamily="18" charset="0"/>
              </a:rPr>
              <a:t>Single-particle </a:t>
            </a:r>
            <a:r>
              <a:rPr lang="en-US" altLang="zh-TW" sz="1600" b="1">
                <a:latin typeface="Times New Roman" panose="02020603050405020304" pitchFamily="18" charset="0"/>
                <a:cs typeface="Times New Roman" panose="02020603050405020304" pitchFamily="18" charset="0"/>
              </a:rPr>
              <a:t>cryo-EM at atomic </a:t>
            </a:r>
            <a:r>
              <a:rPr lang="en-US" altLang="zh-TW" sz="1600" b="1" smtClean="0">
                <a:latin typeface="Times New Roman" panose="02020603050405020304" pitchFamily="18" charset="0"/>
                <a:cs typeface="Times New Roman" panose="02020603050405020304" pitchFamily="18" charset="0"/>
              </a:rPr>
              <a:t>resolution”</a:t>
            </a:r>
            <a:r>
              <a:rPr lang="en-US" altLang="zh-TW" sz="1600" smtClean="0">
                <a:latin typeface="Times New Roman" panose="02020603050405020304" pitchFamily="18" charset="0"/>
                <a:cs typeface="Times New Roman" panose="02020603050405020304" pitchFamily="18" charset="0"/>
              </a:rPr>
              <a:t>. </a:t>
            </a:r>
            <a:r>
              <a:rPr lang="en-US" altLang="zh-TW" sz="1600">
                <a:latin typeface="Times New Roman" panose="02020603050405020304" pitchFamily="18" charset="0"/>
                <a:cs typeface="Times New Roman" panose="02020603050405020304" pitchFamily="18" charset="0"/>
              </a:rPr>
              <a:t>Nature 587, 152–156 (2020). </a:t>
            </a:r>
            <a:endParaRPr lang="en-US" altLang="zh-TW" sz="1600" smtClean="0">
              <a:latin typeface="Times New Roman" panose="02020603050405020304" pitchFamily="18" charset="0"/>
              <a:cs typeface="Times New Roman" panose="02020603050405020304" pitchFamily="18" charset="0"/>
            </a:endParaRPr>
          </a:p>
          <a:p>
            <a:pPr marL="0" indent="0">
              <a:buNone/>
            </a:pPr>
            <a:r>
              <a:rPr lang="en-US" altLang="zh-TW" sz="1600">
                <a:latin typeface="Times New Roman" panose="02020603050405020304" pitchFamily="18" charset="0"/>
                <a:cs typeface="Times New Roman" panose="02020603050405020304" pitchFamily="18" charset="0"/>
              </a:rPr>
              <a:t>[2] </a:t>
            </a:r>
            <a:r>
              <a:rPr lang="en-US" altLang="zh-TW" sz="1600">
                <a:latin typeface="Times New Roman" panose="02020603050405020304" pitchFamily="18" charset="0"/>
                <a:cs typeface="Times New Roman" panose="02020603050405020304" pitchFamily="18" charset="0"/>
                <a:hlinkClick r:id="rId2"/>
              </a:rPr>
              <a:t>https://</a:t>
            </a:r>
            <a:r>
              <a:rPr lang="en-US" altLang="zh-TW" sz="1600" smtClean="0">
                <a:latin typeface="Times New Roman" panose="02020603050405020304" pitchFamily="18" charset="0"/>
                <a:cs typeface="Times New Roman" panose="02020603050405020304" pitchFamily="18" charset="0"/>
                <a:hlinkClick r:id="rId2"/>
              </a:rPr>
              <a:t>deepmind.com/blog/article/alphafold-a-solution-to-a-50-year-old-grand-challenge-in-biology</a:t>
            </a:r>
            <a:endParaRPr lang="en-US" altLang="zh-TW" sz="1600" smtClean="0">
              <a:latin typeface="Times New Roman" panose="02020603050405020304" pitchFamily="18" charset="0"/>
              <a:cs typeface="Times New Roman" panose="02020603050405020304" pitchFamily="18" charset="0"/>
            </a:endParaRPr>
          </a:p>
          <a:p>
            <a:pPr marL="0" indent="0">
              <a:buNone/>
            </a:pPr>
            <a:r>
              <a:rPr lang="en-US" altLang="zh-TW" sz="1600">
                <a:latin typeface="Times New Roman" panose="02020603050405020304" pitchFamily="18" charset="0"/>
                <a:cs typeface="Times New Roman" panose="02020603050405020304" pitchFamily="18" charset="0"/>
              </a:rPr>
              <a:t>[3] </a:t>
            </a:r>
            <a:r>
              <a:rPr lang="en-US" altLang="zh-TW" sz="1600">
                <a:latin typeface="Times New Roman" panose="02020603050405020304" pitchFamily="18" charset="0"/>
                <a:cs typeface="Times New Roman" panose="02020603050405020304" pitchFamily="18" charset="0"/>
                <a:hlinkClick r:id="rId3"/>
              </a:rPr>
              <a:t>https://www.blopig.com/blog/2020/12/casp14-what-google-deepminds-alphafold-2-really-achieved-and-what-it-means-for-protein-folding-biology-and-bioinformatics</a:t>
            </a:r>
            <a:r>
              <a:rPr lang="en-US" altLang="zh-TW" sz="1600" smtClean="0">
                <a:latin typeface="Times New Roman" panose="02020603050405020304" pitchFamily="18" charset="0"/>
                <a:cs typeface="Times New Roman" panose="02020603050405020304" pitchFamily="18" charset="0"/>
                <a:hlinkClick r:id="rId3"/>
              </a:rPr>
              <a:t>/</a:t>
            </a:r>
            <a:endParaRPr lang="en-US" altLang="zh-TW" sz="1600" smtClean="0">
              <a:latin typeface="Times New Roman" panose="02020603050405020304" pitchFamily="18" charset="0"/>
              <a:cs typeface="Times New Roman" panose="02020603050405020304" pitchFamily="18" charset="0"/>
            </a:endParaRPr>
          </a:p>
          <a:p>
            <a:pPr marL="0" indent="0">
              <a:buNone/>
            </a:pPr>
            <a:r>
              <a:rPr lang="en-US" altLang="zh-TW" sz="1600" smtClean="0">
                <a:latin typeface="Times New Roman" panose="02020603050405020304" pitchFamily="18" charset="0"/>
                <a:cs typeface="Times New Roman" panose="02020603050405020304" pitchFamily="18" charset="0"/>
              </a:rPr>
              <a:t>[4] </a:t>
            </a:r>
            <a:r>
              <a:rPr lang="en-US" altLang="zh-TW" sz="1600">
                <a:hlinkClick r:id="rId4"/>
              </a:rPr>
              <a:t>https://moalquraishi.wordpress.com/2020/12/08/alphafold2-casp14-it-feels-like-ones-child-has-left-home/#</a:t>
            </a:r>
            <a:r>
              <a:rPr lang="en-US" altLang="zh-TW" sz="1600" smtClean="0">
                <a:hlinkClick r:id="rId4"/>
              </a:rPr>
              <a:t>s4.1</a:t>
            </a:r>
            <a:endParaRPr lang="en-US" altLang="zh-TW" sz="1600" smtClean="0"/>
          </a:p>
          <a:p>
            <a:pPr marL="0" indent="0">
              <a:buNone/>
            </a:pPr>
            <a:r>
              <a:rPr lang="en-US" altLang="zh-TW" sz="1600" smtClean="0"/>
              <a:t>[5] </a:t>
            </a:r>
            <a:r>
              <a:rPr lang="en-US" altLang="zh-TW" sz="1600"/>
              <a:t>Penczek, Pawel A., Marek Kimmel, and Christian MT Spahn. "</a:t>
            </a:r>
            <a:r>
              <a:rPr lang="en-US" altLang="zh-TW" sz="1600" b="1"/>
              <a:t>Identifying conformational states of macromolecules by eigen-analysis of resampled cryo-EM images</a:t>
            </a:r>
            <a:r>
              <a:rPr lang="en-US" altLang="zh-TW" sz="1600"/>
              <a:t>." Structure 19.11 (2011): 1582-1590</a:t>
            </a:r>
            <a:r>
              <a:rPr lang="en-US" altLang="zh-TW" sz="1600" smtClean="0"/>
              <a:t>.</a:t>
            </a:r>
          </a:p>
          <a:p>
            <a:pPr marL="0" indent="0">
              <a:buNone/>
            </a:pPr>
            <a:r>
              <a:rPr lang="en-US" altLang="zh-TW" sz="1600"/>
              <a:t>[6] Haselbach, David, et al. (2018) </a:t>
            </a:r>
            <a:r>
              <a:rPr lang="en-US" altLang="zh-TW" sz="1600" smtClean="0"/>
              <a:t>“</a:t>
            </a:r>
            <a:r>
              <a:rPr lang="en-US" altLang="zh-TW" sz="1600" b="1" smtClean="0"/>
              <a:t>Structure </a:t>
            </a:r>
            <a:r>
              <a:rPr lang="en-US" altLang="zh-TW" sz="1600" b="1"/>
              <a:t>and conformational dynamics of the human spliceosomal Bact </a:t>
            </a:r>
            <a:r>
              <a:rPr lang="en-US" altLang="zh-TW" sz="1600" b="1" smtClean="0"/>
              <a:t>complex</a:t>
            </a:r>
            <a:r>
              <a:rPr lang="en-US" altLang="zh-TW" sz="1600" smtClean="0"/>
              <a:t>.” </a:t>
            </a:r>
            <a:r>
              <a:rPr lang="en-US" altLang="zh-TW" sz="1600"/>
              <a:t>Cell 172.3, 454-464.</a:t>
            </a:r>
          </a:p>
          <a:p>
            <a:pPr marL="0" indent="0">
              <a:buNone/>
            </a:pPr>
            <a:r>
              <a:rPr lang="en-US" altLang="zh-TW" sz="1600"/>
              <a:t>[7] Zhaolong Wu, Shuwen Zhang, Wei Li Wang, Yinping Ma, Yuanchen </a:t>
            </a:r>
            <a:r>
              <a:rPr lang="en-US" altLang="zh-TW" sz="1600" smtClean="0"/>
              <a:t>Dong and </a:t>
            </a:r>
            <a:r>
              <a:rPr lang="en-US" altLang="zh-TW" sz="1600"/>
              <a:t>Youdong Mao</a:t>
            </a:r>
          </a:p>
          <a:p>
            <a:pPr marL="0" indent="0">
              <a:buNone/>
            </a:pPr>
            <a:r>
              <a:rPr lang="en-US" altLang="zh-TW" sz="1600" smtClean="0"/>
              <a:t>“</a:t>
            </a:r>
            <a:r>
              <a:rPr lang="en-US" altLang="zh-TW" sz="1600" b="1" smtClean="0"/>
              <a:t>Deep </a:t>
            </a:r>
            <a:r>
              <a:rPr lang="en-US" altLang="zh-TW" sz="1600" b="1"/>
              <a:t>manifold learning reveals hidden dynamics of proteasome </a:t>
            </a:r>
            <a:r>
              <a:rPr lang="en-US" altLang="zh-TW" sz="1600" b="1" smtClean="0"/>
              <a:t>autoregulation</a:t>
            </a:r>
            <a:r>
              <a:rPr lang="en-US" altLang="zh-TW" sz="1600" smtClean="0"/>
              <a:t>” bioRxiv 2020.</a:t>
            </a:r>
          </a:p>
          <a:p>
            <a:pPr marL="0" indent="0">
              <a:buNone/>
            </a:pPr>
            <a:r>
              <a:rPr lang="en-US" altLang="zh-TW" sz="1600" smtClean="0"/>
              <a:t>[</a:t>
            </a:r>
            <a:r>
              <a:rPr lang="en-US" altLang="zh-TW" sz="1600"/>
              <a:t>8</a:t>
            </a:r>
            <a:r>
              <a:rPr lang="en-US" altLang="zh-TW" sz="1600" smtClean="0"/>
              <a:t>] </a:t>
            </a:r>
            <a:r>
              <a:rPr lang="en-US" altLang="zh-TW" sz="1600"/>
              <a:t>Dashti, Ali, et al. "</a:t>
            </a:r>
            <a:r>
              <a:rPr lang="en-US" altLang="zh-TW" sz="1600" b="1"/>
              <a:t>Trajectories of the ribosome as a Brownian nanomachine</a:t>
            </a:r>
            <a:r>
              <a:rPr lang="en-US" altLang="zh-TW" sz="1600"/>
              <a:t>." Proceedings of the National Academy of Sciences 111.49 (2014): 17492-17497.</a:t>
            </a:r>
          </a:p>
          <a:p>
            <a:pPr marL="0" indent="0">
              <a:buNone/>
            </a:pPr>
            <a:r>
              <a:rPr lang="en-US" altLang="zh-TW" sz="1600" smtClean="0"/>
              <a:t>[</a:t>
            </a:r>
            <a:r>
              <a:rPr lang="en-US" altLang="zh-TW" sz="1600"/>
              <a:t>9</a:t>
            </a:r>
            <a:r>
              <a:rPr lang="en-US" altLang="zh-TW" sz="1600" smtClean="0"/>
              <a:t>] </a:t>
            </a:r>
            <a:r>
              <a:rPr lang="en-US" altLang="zh-TW" sz="1600"/>
              <a:t>Dashti, Ali, et al. "</a:t>
            </a:r>
            <a:r>
              <a:rPr lang="en-US" altLang="zh-TW" sz="1600" b="1"/>
              <a:t>Retrieving functional pathways of biomolecules from single-particle snapshots</a:t>
            </a:r>
            <a:r>
              <a:rPr lang="en-US" altLang="zh-TW" sz="1600"/>
              <a:t>." Nature communications 11.1 (2020): 1-14. </a:t>
            </a:r>
            <a:r>
              <a:rPr lang="en-US" altLang="zh-TW" sz="1600">
                <a:hlinkClick r:id="rId5"/>
              </a:rPr>
              <a:t>https://</a:t>
            </a:r>
            <a:r>
              <a:rPr lang="en-US" altLang="zh-TW" sz="1600" smtClean="0">
                <a:hlinkClick r:id="rId5"/>
              </a:rPr>
              <a:t>github.com/GMashayekhi/ManifoldEM_Matlab</a:t>
            </a:r>
            <a:endParaRPr lang="en-US" altLang="zh-TW" sz="1600" smtClean="0"/>
          </a:p>
          <a:p>
            <a:pPr marL="0" indent="0">
              <a:buNone/>
            </a:pPr>
            <a:r>
              <a:rPr lang="en-US" altLang="zh-TW" sz="1600"/>
              <a:t>[10] </a:t>
            </a:r>
            <a:r>
              <a:rPr lang="en-US" altLang="zh-TW" sz="1600">
                <a:latin typeface="Times New Roman" panose="02020603050405020304" pitchFamily="18" charset="0"/>
                <a:cs typeface="Times New Roman" panose="02020603050405020304" pitchFamily="18" charset="0"/>
              </a:rPr>
              <a:t>Von Luxburg, Ulrike. "</a:t>
            </a:r>
            <a:r>
              <a:rPr lang="en-US" altLang="zh-TW" sz="1600" b="1">
                <a:latin typeface="Times New Roman" panose="02020603050405020304" pitchFamily="18" charset="0"/>
                <a:cs typeface="Times New Roman" panose="02020603050405020304" pitchFamily="18" charset="0"/>
              </a:rPr>
              <a:t>A tutorial on spectral clustering</a:t>
            </a:r>
            <a:r>
              <a:rPr lang="en-US" altLang="zh-TW" sz="1600">
                <a:latin typeface="Times New Roman" panose="02020603050405020304" pitchFamily="18" charset="0"/>
                <a:cs typeface="Times New Roman" panose="02020603050405020304" pitchFamily="18" charset="0"/>
              </a:rPr>
              <a:t>." </a:t>
            </a:r>
            <a:r>
              <a:rPr lang="en-US" altLang="zh-TW" sz="1600" i="1">
                <a:latin typeface="Times New Roman" panose="02020603050405020304" pitchFamily="18" charset="0"/>
                <a:cs typeface="Times New Roman" panose="02020603050405020304" pitchFamily="18" charset="0"/>
              </a:rPr>
              <a:t>Statistics and computing</a:t>
            </a:r>
            <a:r>
              <a:rPr lang="en-US" altLang="zh-TW" sz="1600">
                <a:latin typeface="Times New Roman" panose="02020603050405020304" pitchFamily="18" charset="0"/>
                <a:cs typeface="Times New Roman" panose="02020603050405020304" pitchFamily="18" charset="0"/>
              </a:rPr>
              <a:t> 17.4 (2007): 395-416.</a:t>
            </a:r>
          </a:p>
          <a:p>
            <a:pPr marL="0" indent="0">
              <a:buNone/>
            </a:pPr>
            <a:endParaRPr lang="en-US" altLang="zh-TW" sz="1600"/>
          </a:p>
          <a:p>
            <a:pPr marL="0" indent="0">
              <a:buNone/>
            </a:pPr>
            <a:endParaRPr lang="en-US" altLang="zh-TW" sz="1600" dirty="0">
              <a:latin typeface="Times New Roman" panose="02020603050405020304" pitchFamily="18" charset="0"/>
              <a:cs typeface="Times New Roman" panose="02020603050405020304" pitchFamily="18" charset="0"/>
            </a:endParaRPr>
          </a:p>
          <a:p>
            <a:pPr marL="0" indent="0">
              <a:buNone/>
            </a:pPr>
            <a:endParaRPr lang="zh-TW" altLang="en-US" sz="16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24</a:t>
            </a:fld>
            <a:endParaRPr lang="zh-TW" altLang="en-US" dirty="0"/>
          </a:p>
        </p:txBody>
      </p:sp>
    </p:spTree>
    <p:extLst>
      <p:ext uri="{BB962C8B-B14F-4D97-AF65-F5344CB8AC3E}">
        <p14:creationId xmlns:p14="http://schemas.microsoft.com/office/powerpoint/2010/main" val="2044849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References</a:t>
            </a:r>
            <a:endParaRPr lang="zh-TW" altLang="en-US"/>
          </a:p>
        </p:txBody>
      </p:sp>
      <p:sp>
        <p:nvSpPr>
          <p:cNvPr id="3" name="內容版面配置區 2"/>
          <p:cNvSpPr>
            <a:spLocks noGrp="1"/>
          </p:cNvSpPr>
          <p:nvPr>
            <p:ph sz="quarter" idx="1"/>
          </p:nvPr>
        </p:nvSpPr>
        <p:spPr/>
        <p:txBody>
          <a:bodyPr/>
          <a:lstStyle/>
          <a:p>
            <a:pPr marL="0" indent="0">
              <a:buNone/>
            </a:pPr>
            <a:r>
              <a:rPr lang="en-US" altLang="zh-TW" sz="1600" smtClean="0">
                <a:latin typeface="Times New Roman" panose="02020603050405020304" pitchFamily="18" charset="0"/>
                <a:cs typeface="Times New Roman" panose="02020603050405020304" pitchFamily="18" charset="0"/>
              </a:rPr>
              <a:t>[</a:t>
            </a:r>
            <a:r>
              <a:rPr lang="en-US" altLang="zh-TW" sz="1600">
                <a:latin typeface="Times New Roman" panose="02020603050405020304" pitchFamily="18" charset="0"/>
                <a:cs typeface="Times New Roman" panose="02020603050405020304" pitchFamily="18" charset="0"/>
              </a:rPr>
              <a:t>11] Mikhail Belkin and Partha Niyogi, </a:t>
            </a:r>
            <a:r>
              <a:rPr lang="en-US" altLang="zh-TW" sz="1600" smtClean="0">
                <a:latin typeface="Times New Roman" panose="02020603050405020304" pitchFamily="18" charset="0"/>
                <a:cs typeface="Times New Roman" panose="02020603050405020304" pitchFamily="18" charset="0"/>
              </a:rPr>
              <a:t>“</a:t>
            </a:r>
            <a:r>
              <a:rPr lang="en-US" altLang="zh-TW" sz="1600" b="1" smtClean="0">
                <a:latin typeface="Times New Roman" panose="02020603050405020304" pitchFamily="18" charset="0"/>
                <a:cs typeface="Times New Roman" panose="02020603050405020304" pitchFamily="18" charset="0"/>
              </a:rPr>
              <a:t>Laplacian </a:t>
            </a:r>
            <a:r>
              <a:rPr lang="en-US" altLang="zh-TW" sz="1600" b="1">
                <a:latin typeface="Times New Roman" panose="02020603050405020304" pitchFamily="18" charset="0"/>
                <a:cs typeface="Times New Roman" panose="02020603050405020304" pitchFamily="18" charset="0"/>
              </a:rPr>
              <a:t>eigenmaps for dimensionality reduction </a:t>
            </a:r>
            <a:r>
              <a:rPr lang="en-US" altLang="zh-TW" sz="1600" b="1" smtClean="0">
                <a:latin typeface="Times New Roman" panose="02020603050405020304" pitchFamily="18" charset="0"/>
                <a:cs typeface="Times New Roman" panose="02020603050405020304" pitchFamily="18" charset="0"/>
              </a:rPr>
              <a:t>and data representation</a:t>
            </a:r>
            <a:r>
              <a:rPr lang="en-US" altLang="zh-TW" sz="1600" smtClean="0">
                <a:latin typeface="Times New Roman" panose="02020603050405020304" pitchFamily="18" charset="0"/>
                <a:cs typeface="Times New Roman" panose="02020603050405020304" pitchFamily="18" charset="0"/>
              </a:rPr>
              <a:t>”, </a:t>
            </a:r>
            <a:r>
              <a:rPr lang="en-US" altLang="zh-TW" sz="1600">
                <a:latin typeface="Times New Roman" panose="02020603050405020304" pitchFamily="18" charset="0"/>
                <a:cs typeface="Times New Roman" panose="02020603050405020304" pitchFamily="18" charset="0"/>
              </a:rPr>
              <a:t>Neural Comput. 15 (2003), no. 6, 1373–1396.</a:t>
            </a:r>
          </a:p>
          <a:p>
            <a:pPr marL="0" indent="0">
              <a:buNone/>
            </a:pPr>
            <a:r>
              <a:rPr lang="en-US" altLang="zh-TW" sz="1600" smtClean="0">
                <a:latin typeface="Times New Roman" panose="02020603050405020304" pitchFamily="18" charset="0"/>
                <a:cs typeface="Times New Roman" panose="02020603050405020304" pitchFamily="18" charset="0"/>
              </a:rPr>
              <a:t>[12] </a:t>
            </a:r>
            <a:r>
              <a:rPr lang="en-US" altLang="zh-TW" sz="1600">
                <a:latin typeface="Times New Roman" panose="02020603050405020304" pitchFamily="18" charset="0"/>
                <a:cs typeface="Times New Roman" panose="02020603050405020304" pitchFamily="18" charset="0"/>
                <a:hlinkClick r:id="rId2"/>
              </a:rPr>
              <a:t>https://jlmelville.github.io/smallvis/spectral.html</a:t>
            </a:r>
            <a:endParaRPr lang="en-US" altLang="zh-TW" sz="1600">
              <a:latin typeface="Times New Roman" panose="02020603050405020304" pitchFamily="18" charset="0"/>
              <a:cs typeface="Times New Roman" panose="02020603050405020304" pitchFamily="18" charset="0"/>
            </a:endParaRPr>
          </a:p>
          <a:p>
            <a:pPr marL="0" indent="0">
              <a:buNone/>
            </a:pPr>
            <a:r>
              <a:rPr lang="en-US" altLang="zh-TW" sz="1600">
                <a:latin typeface="Times New Roman" panose="02020603050405020304" pitchFamily="18" charset="0"/>
                <a:cs typeface="Times New Roman" panose="02020603050405020304" pitchFamily="18" charset="0"/>
              </a:rPr>
              <a:t>[</a:t>
            </a:r>
            <a:r>
              <a:rPr lang="en-US" altLang="zh-TW" sz="1600" smtClean="0">
                <a:latin typeface="Times New Roman" panose="02020603050405020304" pitchFamily="18" charset="0"/>
                <a:cs typeface="Times New Roman" panose="02020603050405020304" pitchFamily="18" charset="0"/>
              </a:rPr>
              <a:t>13] </a:t>
            </a:r>
            <a:r>
              <a:rPr lang="en-US" altLang="zh-TW" sz="1600"/>
              <a:t>Socher, Richard, and Matthias Hein. "</a:t>
            </a:r>
            <a:r>
              <a:rPr lang="en-US" altLang="zh-TW" sz="1600" b="1"/>
              <a:t>Manifold learning and dimensionality reduction with diffusion maps</a:t>
            </a:r>
            <a:r>
              <a:rPr lang="en-US" altLang="zh-TW" sz="1600"/>
              <a:t>." </a:t>
            </a:r>
            <a:r>
              <a:rPr lang="en-US" altLang="zh-TW" sz="1600" i="1"/>
              <a:t>Seminar report, Saarland University</a:t>
            </a:r>
            <a:r>
              <a:rPr lang="en-US" altLang="zh-TW" sz="1600"/>
              <a:t>. 2008.</a:t>
            </a:r>
          </a:p>
          <a:p>
            <a:pPr marL="0" indent="0">
              <a:buNone/>
            </a:pPr>
            <a:r>
              <a:rPr lang="en-US" altLang="zh-TW" sz="1600" smtClean="0"/>
              <a:t>[14] </a:t>
            </a:r>
            <a:r>
              <a:rPr lang="en-US" altLang="zh-TW" sz="1600"/>
              <a:t>Golyandina, Nina, and Anatoly Zhigljavsky. "</a:t>
            </a:r>
            <a:r>
              <a:rPr lang="en-US" altLang="zh-TW" sz="1600" b="1"/>
              <a:t>Basic SSA." </a:t>
            </a:r>
            <a:r>
              <a:rPr lang="en-US" altLang="zh-TW" sz="1600" b="1" i="1"/>
              <a:t>Singular Spectrum Analysis for Time Series</a:t>
            </a:r>
            <a:r>
              <a:rPr lang="en-US" altLang="zh-TW" sz="1600"/>
              <a:t>. Springer, Berlin, Heidelberg, 2020. 21-90</a:t>
            </a:r>
            <a:r>
              <a:rPr lang="en-US" altLang="zh-TW" sz="1600" smtClean="0"/>
              <a:t>.</a:t>
            </a:r>
          </a:p>
          <a:p>
            <a:pPr marL="0" indent="0">
              <a:buNone/>
            </a:pPr>
            <a:r>
              <a:rPr lang="en-US" altLang="zh-TW" sz="1600" smtClean="0"/>
              <a:t>[15] </a:t>
            </a:r>
            <a:r>
              <a:rPr lang="en-US" altLang="zh-TW" sz="1600"/>
              <a:t>Giannakis, Dimitrios, and Andrew J. Majda. "</a:t>
            </a:r>
            <a:r>
              <a:rPr lang="en-US" altLang="zh-TW" sz="1600" b="1"/>
              <a:t>Nonlinear Laplacian spectral analysis: capturing intermittent and low‐frequency spatiotemporal patterns in high‐dimensional data</a:t>
            </a:r>
            <a:r>
              <a:rPr lang="en-US" altLang="zh-TW" sz="1600"/>
              <a:t>." Statistical Analysis and Data Mining: The ASA Data Science Journal 6.3 (2013): 180-194</a:t>
            </a:r>
            <a:r>
              <a:rPr lang="en-US" altLang="zh-TW" sz="1600" smtClean="0"/>
              <a:t>.</a:t>
            </a:r>
          </a:p>
          <a:p>
            <a:pPr marL="0" indent="0">
              <a:buNone/>
            </a:pPr>
            <a:r>
              <a:rPr lang="en-US" altLang="zh-TW" sz="1600" smtClean="0"/>
              <a:t>[16] </a:t>
            </a:r>
            <a:r>
              <a:rPr lang="en-US" altLang="zh-TW" sz="1600"/>
              <a:t>Maji, Suvrajit, et al. "</a:t>
            </a:r>
            <a:r>
              <a:rPr lang="en-US" altLang="zh-TW" sz="1600" b="1"/>
              <a:t>Propagation of Conformational Coordinates Across Angular Space in Mapping the Continuum of States from Cryo-EM Data by Manifold Embedding</a:t>
            </a:r>
            <a:r>
              <a:rPr lang="en-US" altLang="zh-TW" sz="1600"/>
              <a:t>." Journal of Chemical Information and Modeling (2020</a:t>
            </a:r>
            <a:r>
              <a:rPr lang="en-US" altLang="zh-TW" sz="1600" smtClean="0"/>
              <a:t>). </a:t>
            </a:r>
            <a:r>
              <a:rPr lang="en-US" altLang="zh-TW" sz="1600">
                <a:hlinkClick r:id="rId3"/>
              </a:rPr>
              <a:t>https://github.com/suvrajitm/ConformationalCoordPropagation</a:t>
            </a:r>
            <a:endParaRPr lang="en-US" altLang="zh-TW" sz="1600" smtClean="0"/>
          </a:p>
          <a:p>
            <a:pPr marL="0" indent="0">
              <a:buNone/>
            </a:pPr>
            <a:r>
              <a:rPr lang="en-US" altLang="zh-TW" sz="1600" smtClean="0"/>
              <a:t>[17] </a:t>
            </a:r>
            <a:r>
              <a:rPr lang="en-US" altLang="zh-TW" sz="1600"/>
              <a:t>Seitz, Evan, and Joachim Frank. "</a:t>
            </a:r>
            <a:r>
              <a:rPr lang="en-US" altLang="zh-TW" sz="1600" b="1"/>
              <a:t>POLARIS: path of least action analysis on energy landscapes</a:t>
            </a:r>
            <a:r>
              <a:rPr lang="en-US" altLang="zh-TW" sz="1600"/>
              <a:t>." </a:t>
            </a:r>
            <a:r>
              <a:rPr lang="en-US" altLang="zh-TW" sz="1600" i="1"/>
              <a:t>Journal of Chemical Information and Modeling</a:t>
            </a:r>
            <a:r>
              <a:rPr lang="en-US" altLang="zh-TW" sz="1600"/>
              <a:t> 60.5 (2020): 2581-2590</a:t>
            </a:r>
            <a:r>
              <a:rPr lang="en-US" altLang="zh-TW" sz="1600" smtClean="0"/>
              <a:t>. </a:t>
            </a:r>
            <a:r>
              <a:rPr lang="en-US" altLang="zh-TW" sz="1600">
                <a:hlinkClick r:id="rId4"/>
              </a:rPr>
              <a:t>https://github.com/evanseitz/POLARIS</a:t>
            </a:r>
            <a:endParaRPr lang="en-US" altLang="zh-TW" sz="1600" smtClean="0"/>
          </a:p>
          <a:p>
            <a:pPr marL="0" indent="0">
              <a:buNone/>
            </a:pPr>
            <a:r>
              <a:rPr lang="en-US" altLang="zh-TW" sz="1600" smtClean="0"/>
              <a:t>[18] </a:t>
            </a:r>
            <a:r>
              <a:rPr lang="en-US" altLang="zh-TW" sz="1600"/>
              <a:t>Seitz, Evan, et al. "</a:t>
            </a:r>
            <a:r>
              <a:rPr lang="en-US" altLang="zh-TW" sz="1600" b="1"/>
              <a:t>Simulation of cryo-EM ensembles from atomic models of molecules exhibiting continuous conformations</a:t>
            </a:r>
            <a:r>
              <a:rPr lang="en-US" altLang="zh-TW" sz="1600"/>
              <a:t>." </a:t>
            </a:r>
            <a:r>
              <a:rPr lang="en-US" altLang="zh-TW" sz="1600" i="1"/>
              <a:t>BioRxiv</a:t>
            </a:r>
            <a:r>
              <a:rPr lang="en-US" altLang="zh-TW" sz="1600"/>
              <a:t> (2019): 864116</a:t>
            </a:r>
            <a:r>
              <a:rPr lang="en-US" altLang="zh-TW" sz="1600" smtClean="0"/>
              <a:t>. </a:t>
            </a:r>
            <a:r>
              <a:rPr lang="en-US" altLang="zh-TW" sz="1600">
                <a:hlinkClick r:id="rId5"/>
              </a:rPr>
              <a:t>https://github.com/evanseitz/cryoEM_synthetic_generation</a:t>
            </a:r>
            <a:endParaRPr lang="zh-TW" altLang="en-US" sz="160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25</a:t>
            </a:fld>
            <a:endParaRPr lang="zh-TW" altLang="en-US" dirty="0"/>
          </a:p>
        </p:txBody>
      </p:sp>
    </p:spTree>
    <p:extLst>
      <p:ext uri="{BB962C8B-B14F-4D97-AF65-F5344CB8AC3E}">
        <p14:creationId xmlns:p14="http://schemas.microsoft.com/office/powerpoint/2010/main" val="646532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Geodistance</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4075" y="2153195"/>
            <a:ext cx="11018919" cy="3600000"/>
          </a:xfrm>
        </p:spPr>
      </p:pic>
    </p:spTree>
    <p:extLst>
      <p:ext uri="{BB962C8B-B14F-4D97-AF65-F5344CB8AC3E}">
        <p14:creationId xmlns:p14="http://schemas.microsoft.com/office/powerpoint/2010/main" val="2043836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Diffusion </a:t>
            </a:r>
            <a:r>
              <a:rPr lang="en-US" altLang="zh-TW" smtClean="0"/>
              <a:t>Distance  </a:t>
            </a:r>
            <a:endParaRPr lang="zh-TW" altLang="en-US"/>
          </a:p>
        </p:txBody>
      </p:sp>
      <p:sp>
        <p:nvSpPr>
          <p:cNvPr id="3" name="內容版面配置區 2"/>
          <p:cNvSpPr>
            <a:spLocks noGrp="1"/>
          </p:cNvSpPr>
          <p:nvPr>
            <p:ph sz="quarter" idx="1"/>
          </p:nvPr>
        </p:nvSpPr>
        <p:spPr/>
        <p:txBody>
          <a:bodyPr/>
          <a:lstStyle/>
          <a:p>
            <a:r>
              <a:rPr lang="en-US" altLang="zh-TW"/>
              <a:t>Relate to diffusion distance</a:t>
            </a:r>
          </a:p>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27</a:t>
            </a:fld>
            <a:endParaRPr lang="zh-TW" altLang="en-US" dirty="0"/>
          </a:p>
        </p:txBody>
      </p:sp>
      <p:pic>
        <p:nvPicPr>
          <p:cNvPr id="5" name="圖片 4"/>
          <p:cNvPicPr>
            <a:picLocks noChangeAspect="1"/>
          </p:cNvPicPr>
          <p:nvPr/>
        </p:nvPicPr>
        <p:blipFill>
          <a:blip r:embed="rId2"/>
          <a:stretch>
            <a:fillRect/>
          </a:stretch>
        </p:blipFill>
        <p:spPr>
          <a:xfrm>
            <a:off x="1415480" y="2060848"/>
            <a:ext cx="9643145" cy="943926"/>
          </a:xfrm>
          <a:prstGeom prst="rect">
            <a:avLst/>
          </a:prstGeom>
        </p:spPr>
      </p:pic>
      <p:pic>
        <p:nvPicPr>
          <p:cNvPr id="6" name="圖片 5"/>
          <p:cNvPicPr>
            <a:picLocks noChangeAspect="1"/>
          </p:cNvPicPr>
          <p:nvPr/>
        </p:nvPicPr>
        <p:blipFill>
          <a:blip r:embed="rId3"/>
          <a:stretch>
            <a:fillRect/>
          </a:stretch>
        </p:blipFill>
        <p:spPr>
          <a:xfrm>
            <a:off x="1703512" y="3024610"/>
            <a:ext cx="9694688" cy="973127"/>
          </a:xfrm>
          <a:prstGeom prst="rect">
            <a:avLst/>
          </a:prstGeom>
        </p:spPr>
      </p:pic>
      <p:pic>
        <p:nvPicPr>
          <p:cNvPr id="7" name="圖片 6"/>
          <p:cNvPicPr>
            <a:picLocks noChangeAspect="1"/>
          </p:cNvPicPr>
          <p:nvPr/>
        </p:nvPicPr>
        <p:blipFill>
          <a:blip r:embed="rId4"/>
          <a:stretch>
            <a:fillRect/>
          </a:stretch>
        </p:blipFill>
        <p:spPr>
          <a:xfrm>
            <a:off x="1563737" y="4255464"/>
            <a:ext cx="2230388" cy="2118869"/>
          </a:xfrm>
          <a:prstGeom prst="rect">
            <a:avLst/>
          </a:prstGeom>
        </p:spPr>
      </p:pic>
      <p:pic>
        <p:nvPicPr>
          <p:cNvPr id="8" name="圖片 7"/>
          <p:cNvPicPr>
            <a:picLocks noChangeAspect="1"/>
          </p:cNvPicPr>
          <p:nvPr/>
        </p:nvPicPr>
        <p:blipFill>
          <a:blip r:embed="rId5"/>
          <a:stretch>
            <a:fillRect/>
          </a:stretch>
        </p:blipFill>
        <p:spPr>
          <a:xfrm>
            <a:off x="4801692" y="4160629"/>
            <a:ext cx="2308537" cy="2308537"/>
          </a:xfrm>
          <a:prstGeom prst="rect">
            <a:avLst/>
          </a:prstGeom>
        </p:spPr>
      </p:pic>
      <p:pic>
        <p:nvPicPr>
          <p:cNvPr id="9" name="圖片 8"/>
          <p:cNvPicPr>
            <a:picLocks noChangeAspect="1"/>
          </p:cNvPicPr>
          <p:nvPr/>
        </p:nvPicPr>
        <p:blipFill>
          <a:blip r:embed="rId6"/>
          <a:stretch>
            <a:fillRect/>
          </a:stretch>
        </p:blipFill>
        <p:spPr>
          <a:xfrm>
            <a:off x="8150115" y="4193546"/>
            <a:ext cx="2317503" cy="2275620"/>
          </a:xfrm>
          <a:prstGeom prst="rect">
            <a:avLst/>
          </a:prstGeom>
        </p:spPr>
      </p:pic>
      <p:cxnSp>
        <p:nvCxnSpPr>
          <p:cNvPr id="10" name="直線單箭頭接點 9"/>
          <p:cNvCxnSpPr/>
          <p:nvPr/>
        </p:nvCxnSpPr>
        <p:spPr>
          <a:xfrm flipH="1">
            <a:off x="3575721" y="3562945"/>
            <a:ext cx="1368151" cy="8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66983" y="3378279"/>
            <a:ext cx="1823897" cy="369332"/>
          </a:xfrm>
          <a:prstGeom prst="rect">
            <a:avLst/>
          </a:prstGeom>
        </p:spPr>
        <p:txBody>
          <a:bodyPr wrap="square">
            <a:spAutoFit/>
          </a:bodyPr>
          <a:lstStyle/>
          <a:p>
            <a:pPr marL="274638" lvl="1"/>
            <a:r>
              <a:rPr lang="en-US" altLang="zh-TW" smtClean="0">
                <a:latin typeface="+mn-lt"/>
              </a:rPr>
              <a:t>Diffusion Map</a:t>
            </a:r>
            <a:endParaRPr lang="en-US" altLang="zh-TW">
              <a:latin typeface="+mn-lt"/>
            </a:endParaRPr>
          </a:p>
        </p:txBody>
      </p:sp>
      <p:sp>
        <p:nvSpPr>
          <p:cNvPr id="15" name="向右箭號 14"/>
          <p:cNvSpPr/>
          <p:nvPr/>
        </p:nvSpPr>
        <p:spPr>
          <a:xfrm>
            <a:off x="3888486" y="5187340"/>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7233448" y="5187340"/>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p:cNvPicPr>
          <p:nvPr/>
        </p:nvPicPr>
        <p:blipFill>
          <a:blip r:embed="rId4"/>
          <a:stretch>
            <a:fillRect/>
          </a:stretch>
        </p:blipFill>
        <p:spPr>
          <a:xfrm>
            <a:off x="1669584" y="4307271"/>
            <a:ext cx="2230388" cy="2118869"/>
          </a:xfrm>
          <a:prstGeom prst="rect">
            <a:avLst/>
          </a:prstGeom>
        </p:spPr>
      </p:pic>
      <p:pic>
        <p:nvPicPr>
          <p:cNvPr id="17" name="圖片 16"/>
          <p:cNvPicPr>
            <a:picLocks noChangeAspect="1"/>
          </p:cNvPicPr>
          <p:nvPr/>
        </p:nvPicPr>
        <p:blipFill>
          <a:blip r:embed="rId5"/>
          <a:stretch>
            <a:fillRect/>
          </a:stretch>
        </p:blipFill>
        <p:spPr>
          <a:xfrm>
            <a:off x="4907539" y="4212436"/>
            <a:ext cx="2308537" cy="2308537"/>
          </a:xfrm>
          <a:prstGeom prst="rect">
            <a:avLst/>
          </a:prstGeom>
        </p:spPr>
      </p:pic>
      <p:sp>
        <p:nvSpPr>
          <p:cNvPr id="18" name="向右箭號 17"/>
          <p:cNvSpPr/>
          <p:nvPr/>
        </p:nvSpPr>
        <p:spPr>
          <a:xfrm>
            <a:off x="3994333" y="5239147"/>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7339295" y="5239147"/>
            <a:ext cx="74261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7811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ManifoldEM </a:t>
            </a:r>
            <a:r>
              <a:rPr lang="en-US" altLang="zh-TW" smtClean="0"/>
              <a:t>- Integrating </a:t>
            </a:r>
            <a:r>
              <a:rPr lang="en-US" altLang="zh-TW"/>
              <a:t>into 3D</a:t>
            </a:r>
            <a:endParaRPr lang="zh-TW" altLang="en-US"/>
          </a:p>
        </p:txBody>
      </p:sp>
      <p:sp>
        <p:nvSpPr>
          <p:cNvPr id="3" name="內容版面配置區 2"/>
          <p:cNvSpPr>
            <a:spLocks noGrp="1"/>
          </p:cNvSpPr>
          <p:nvPr>
            <p:ph sz="quarter" idx="1"/>
          </p:nvPr>
        </p:nvSpPr>
        <p:spPr>
          <a:xfrm>
            <a:off x="609600" y="1219200"/>
            <a:ext cx="3902224" cy="4937760"/>
          </a:xfrm>
        </p:spPr>
        <p:txBody>
          <a:bodyPr/>
          <a:lstStyle/>
          <a:p>
            <a:r>
              <a:rPr lang="en-US" altLang="zh-TW" smtClean="0"/>
              <a:t>Integrate </a:t>
            </a:r>
            <a:r>
              <a:rPr lang="en-US" altLang="zh-TW"/>
              <a:t>2D conformational information into 3D</a:t>
            </a:r>
          </a:p>
          <a:p>
            <a:pPr lvl="1"/>
            <a:r>
              <a:rPr lang="en-US" altLang="zh-TW" smtClean="0"/>
              <a:t>Using </a:t>
            </a:r>
            <a:r>
              <a:rPr lang="en-US" altLang="zh-TW"/>
              <a:t>information from all projection </a:t>
            </a:r>
            <a:r>
              <a:rPr lang="en-US" altLang="zh-TW" smtClean="0"/>
              <a:t>directions</a:t>
            </a:r>
          </a:p>
          <a:p>
            <a:r>
              <a:rPr lang="en-US" altLang="zh-TW" smtClean="0"/>
              <a:t>Perform 3D reconstructions on the energy landscape</a:t>
            </a:r>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28</a:t>
            </a:fld>
            <a:endParaRPr lang="zh-TW" altLang="en-US" dirty="0"/>
          </a:p>
        </p:txBody>
      </p:sp>
      <p:pic>
        <p:nvPicPr>
          <p:cNvPr id="6" name="圖片 5"/>
          <p:cNvPicPr>
            <a:picLocks noChangeAspect="1"/>
          </p:cNvPicPr>
          <p:nvPr/>
        </p:nvPicPr>
        <p:blipFill>
          <a:blip r:embed="rId2"/>
          <a:stretch>
            <a:fillRect/>
          </a:stretch>
        </p:blipFill>
        <p:spPr>
          <a:xfrm>
            <a:off x="4655840" y="1165873"/>
            <a:ext cx="7356434" cy="5190482"/>
          </a:xfrm>
          <a:prstGeom prst="rect">
            <a:avLst/>
          </a:prstGeom>
        </p:spPr>
      </p:pic>
    </p:spTree>
    <p:extLst>
      <p:ext uri="{BB962C8B-B14F-4D97-AF65-F5344CB8AC3E}">
        <p14:creationId xmlns:p14="http://schemas.microsoft.com/office/powerpoint/2010/main" val="3709846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From Structure to Function </a:t>
            </a:r>
            <a:r>
              <a:rPr lang="en-US" altLang="zh-TW" smtClean="0"/>
              <a:t>– After AlphaFold 2 [2-4] </a:t>
            </a:r>
            <a:endParaRPr lang="zh-TW" altLang="en-US"/>
          </a:p>
        </p:txBody>
      </p:sp>
      <mc:AlternateContent xmlns:mc="http://schemas.openxmlformats.org/markup-compatibility/2006">
        <mc:Choice xmlns:a14="http://schemas.microsoft.com/office/drawing/2010/main" Requires="a14">
          <p:sp>
            <p:nvSpPr>
              <p:cNvPr id="3" name="內容版面配置區 2"/>
              <p:cNvSpPr>
                <a:spLocks noGrp="1"/>
              </p:cNvSpPr>
              <p:nvPr>
                <p:ph sz="quarter" idx="1"/>
              </p:nvPr>
            </p:nvSpPr>
            <p:spPr/>
            <p:txBody>
              <a:bodyPr/>
              <a:lstStyle/>
              <a:p>
                <a:r>
                  <a:rPr lang="en-US" altLang="zh-TW" smtClean="0"/>
                  <a:t>The accuracy improvement is like putting current CNN on imagenet 2012</a:t>
                </a:r>
              </a:p>
              <a:p>
                <a:r>
                  <a:rPr lang="en-US" altLang="zh-TW" smtClean="0"/>
                  <a:t>We still have to deal with other problems</a:t>
                </a:r>
              </a:p>
              <a:p>
                <a:pPr lvl="1"/>
                <a:r>
                  <a:rPr lang="en-US" altLang="zh-TW" smtClean="0"/>
                  <a:t>Provide </a:t>
                </a:r>
                <a:r>
                  <a:rPr lang="en-US" altLang="zh-TW"/>
                  <a:t>an accurate estimation of the crystal structure, which is </a:t>
                </a:r>
                <a:r>
                  <a:rPr lang="en-US" altLang="zh-TW" smtClean="0"/>
                  <a:t>a</a:t>
                </a:r>
                <a:r>
                  <a:rPr lang="en-US" altLang="zh-TW"/>
                  <a:t> snapshot of the conformation of the </a:t>
                </a:r>
                <a:r>
                  <a:rPr lang="en-US" altLang="zh-TW" smtClean="0"/>
                  <a:t>protein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smtClean="0"/>
                  <a:t> next step is to generate dynamics movie</a:t>
                </a:r>
              </a:p>
              <a:p>
                <a:pPr lvl="1"/>
                <a:r>
                  <a:rPr lang="en-US" altLang="zh-TW"/>
                  <a:t>P</a:t>
                </a:r>
                <a:r>
                  <a:rPr lang="en-US" altLang="zh-TW" smtClean="0"/>
                  <a:t>rovides </a:t>
                </a:r>
                <a:r>
                  <a:rPr lang="en-US" altLang="zh-TW"/>
                  <a:t>a general solution for protein structure </a:t>
                </a:r>
                <a:r>
                  <a:rPr lang="en-US" altLang="zh-TW" smtClean="0"/>
                  <a:t>prediction; </a:t>
                </a:r>
                <a:r>
                  <a:rPr lang="en-US" altLang="zh-TW"/>
                  <a:t>this does not mean that it is </a:t>
                </a:r>
                <a:r>
                  <a:rPr lang="en-US" altLang="zh-TW" smtClean="0"/>
                  <a:t>universal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smtClean="0"/>
                  <a:t> </a:t>
                </a:r>
                <a:r>
                  <a:rPr lang="en-US" altLang="zh-TW" smtClean="0"/>
                  <a:t>training data mainly from </a:t>
                </a:r>
                <a:r>
                  <a:rPr lang="en-US" altLang="zh-TW" smtClean="0"/>
                  <a:t>crystal</a:t>
                </a:r>
                <a:endParaRPr lang="en-US" altLang="zh-TW" smtClean="0"/>
              </a:p>
            </p:txBody>
          </p:sp>
        </mc:Choice>
        <mc:Fallback>
          <p:sp>
            <p:nvSpPr>
              <p:cNvPr id="3" name="內容版面配置區 2"/>
              <p:cNvSpPr>
                <a:spLocks noGrp="1" noRot="1" noChangeAspect="1" noMove="1" noResize="1" noEditPoints="1" noAdjustHandles="1" noChangeArrowheads="1" noChangeShapeType="1" noTextEdit="1"/>
              </p:cNvSpPr>
              <p:nvPr>
                <p:ph sz="quarter" idx="1"/>
              </p:nvPr>
            </p:nvSpPr>
            <p:spPr>
              <a:blipFill>
                <a:blip r:embed="rId3"/>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3</a:t>
            </a:fld>
            <a:endParaRPr lang="zh-TW" altLang="en-US" dirty="0"/>
          </a:p>
        </p:txBody>
      </p:sp>
      <p:pic>
        <p:nvPicPr>
          <p:cNvPr id="1026" name="Picture 2" descr="https://lh3.googleusercontent.com/pL18FAkwzN55iHvMt2W4XRGjueHWe0ILqX1Qm2e4qlPsK3yjDSott3LZIgSg2uqPPn7Zvu3hfxUtYtjDs3bM27zcF8AO_jYnfk8q=w14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00" y="3637927"/>
            <a:ext cx="7775575" cy="305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378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p:txBody>
          <a:bodyPr/>
          <a:lstStyle/>
          <a:p>
            <a:endParaRPr lang="zh-TW" altLang="en-US" dirty="0"/>
          </a:p>
        </p:txBody>
      </p:sp>
      <p:pic>
        <p:nvPicPr>
          <p:cNvPr id="24" name="test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484126" y="2274901"/>
            <a:ext cx="5521325" cy="2460625"/>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smtClean="0"/>
              <a:t>3D continuous conformation analysis [5]</a:t>
            </a:r>
            <a:endParaRPr lang="zh-TW" altLang="en-US" dirty="0"/>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4</a:t>
            </a:fld>
            <a:endParaRPr lang="zh-TW" altLang="en-US" dirty="0"/>
          </a:p>
        </p:txBody>
      </p:sp>
      <p:sp>
        <p:nvSpPr>
          <p:cNvPr id="8" name="文字方塊 7"/>
          <p:cNvSpPr txBox="1"/>
          <p:nvPr/>
        </p:nvSpPr>
        <p:spPr>
          <a:xfrm>
            <a:off x="3605933" y="1968433"/>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50S</a:t>
            </a:r>
            <a:endParaRPr lang="zh-TW" altLang="en-US" dirty="0">
              <a:latin typeface="Times New Roman" panose="02020603050405020304" pitchFamily="18" charset="0"/>
              <a:cs typeface="Times New Roman" panose="02020603050405020304" pitchFamily="18" charset="0"/>
            </a:endParaRPr>
          </a:p>
        </p:txBody>
      </p:sp>
      <p:sp>
        <p:nvSpPr>
          <p:cNvPr id="9" name="文字方塊 8"/>
          <p:cNvSpPr txBox="1"/>
          <p:nvPr/>
        </p:nvSpPr>
        <p:spPr>
          <a:xfrm>
            <a:off x="2014290" y="4465890"/>
            <a:ext cx="2460995"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3</a:t>
            </a:r>
            <a:r>
              <a:rPr lang="en-US" altLang="zh-TW" dirty="0" smtClean="0">
                <a:latin typeface="Times New Roman" panose="02020603050405020304" pitchFamily="18" charset="0"/>
                <a:cs typeface="Times New Roman" panose="02020603050405020304" pitchFamily="18" charset="0"/>
              </a:rPr>
              <a:t>0S</a:t>
            </a:r>
            <a:endParaRPr lang="zh-TW" altLang="en-US" dirty="0">
              <a:latin typeface="Times New Roman" panose="02020603050405020304" pitchFamily="18" charset="0"/>
              <a:cs typeface="Times New Roman" panose="02020603050405020304" pitchFamily="18" charset="0"/>
            </a:endParaRPr>
          </a:p>
        </p:txBody>
      </p:sp>
      <p:pic>
        <p:nvPicPr>
          <p:cNvPr id="10" name="圖片 9"/>
          <p:cNvPicPr>
            <a:picLocks noChangeAspect="1"/>
          </p:cNvPicPr>
          <p:nvPr/>
        </p:nvPicPr>
        <p:blipFill>
          <a:blip r:embed="rId5"/>
          <a:stretch>
            <a:fillRect/>
          </a:stretch>
        </p:blipFill>
        <p:spPr>
          <a:xfrm>
            <a:off x="6528048" y="3004474"/>
            <a:ext cx="2592288" cy="2476427"/>
          </a:xfrm>
          <a:prstGeom prst="rect">
            <a:avLst/>
          </a:prstGeom>
        </p:spPr>
      </p:pic>
      <p:sp>
        <p:nvSpPr>
          <p:cNvPr id="11" name="文字方塊 10"/>
          <p:cNvSpPr txBox="1"/>
          <p:nvPr/>
        </p:nvSpPr>
        <p:spPr>
          <a:xfrm>
            <a:off x="5879976" y="2058123"/>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E-site </a:t>
            </a:r>
            <a:r>
              <a:rPr lang="en-US" altLang="zh-TW" dirty="0" err="1" smtClean="0">
                <a:latin typeface="Times New Roman" panose="02020603050405020304" pitchFamily="18" charset="0"/>
                <a:cs typeface="Times New Roman" panose="02020603050405020304" pitchFamily="18" charset="0"/>
              </a:rPr>
              <a:t>tRNA</a:t>
            </a:r>
            <a:endParaRPr lang="zh-TW" altLang="en-US"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6838589" y="1758604"/>
            <a:ext cx="2460995"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P</a:t>
            </a:r>
            <a:r>
              <a:rPr lang="en-US" altLang="zh-TW" dirty="0" smtClean="0">
                <a:latin typeface="Times New Roman" panose="02020603050405020304" pitchFamily="18" charset="0"/>
                <a:cs typeface="Times New Roman" panose="02020603050405020304" pitchFamily="18" charset="0"/>
              </a:rPr>
              <a:t>-site </a:t>
            </a:r>
            <a:r>
              <a:rPr lang="en-US" altLang="zh-TW" dirty="0" err="1" smtClean="0">
                <a:latin typeface="Times New Roman" panose="02020603050405020304" pitchFamily="18" charset="0"/>
                <a:cs typeface="Times New Roman" panose="02020603050405020304" pitchFamily="18" charset="0"/>
              </a:rPr>
              <a:t>tRNA</a:t>
            </a:r>
            <a:endParaRPr lang="zh-TW" altLang="en-US"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8340971" y="2157162"/>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EF-G</a:t>
            </a:r>
            <a:endParaRPr lang="zh-TW" altLang="en-US" dirty="0">
              <a:latin typeface="Times New Roman" panose="02020603050405020304" pitchFamily="18" charset="0"/>
              <a:cs typeface="Times New Roman" panose="02020603050405020304" pitchFamily="18" charset="0"/>
            </a:endParaRPr>
          </a:p>
        </p:txBody>
      </p:sp>
      <p:cxnSp>
        <p:nvCxnSpPr>
          <p:cNvPr id="14" name="直線單箭頭接點 13"/>
          <p:cNvCxnSpPr/>
          <p:nvPr/>
        </p:nvCxnSpPr>
        <p:spPr>
          <a:xfrm flipH="1" flipV="1">
            <a:off x="6409302" y="2503655"/>
            <a:ext cx="838826" cy="1285385"/>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線單箭頭接點 16"/>
          <p:cNvCxnSpPr/>
          <p:nvPr/>
        </p:nvCxnSpPr>
        <p:spPr>
          <a:xfrm flipH="1" flipV="1">
            <a:off x="7423297" y="2157163"/>
            <a:ext cx="203663" cy="1631877"/>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直線單箭頭接點 20"/>
          <p:cNvCxnSpPr/>
          <p:nvPr/>
        </p:nvCxnSpPr>
        <p:spPr>
          <a:xfrm flipV="1">
            <a:off x="8544272" y="2456683"/>
            <a:ext cx="153106" cy="1786004"/>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04854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4"/>
                                        </p:tgtEl>
                                      </p:cBhvr>
                                    </p:cmd>
                                  </p:childTnLst>
                                </p:cTn>
                              </p:par>
                            </p:childTnLst>
                          </p:cTn>
                        </p:par>
                      </p:childTnLst>
                    </p:cTn>
                  </p:par>
                </p:childTnLst>
              </p:cTn>
              <p:nextCondLst>
                <p:cond evt="onClick" delay="0">
                  <p:tgtEl>
                    <p:spTgt spid="24"/>
                  </p:tgtEl>
                </p:cond>
              </p:nextCondLst>
            </p:seq>
            <p:video>
              <p:cMediaNode vol="80000">
                <p:cTn id="7" fill="hold" display="0">
                  <p:stCondLst>
                    <p:cond delay="indefinite"/>
                  </p:stCondLst>
                </p:cTn>
                <p:tgtEl>
                  <p:spTgt spid="2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0177" y="190540"/>
            <a:ext cx="10972800" cy="990600"/>
          </a:xfrm>
        </p:spPr>
        <p:txBody>
          <a:bodyPr/>
          <a:lstStyle/>
          <a:p>
            <a:r>
              <a:rPr lang="en-US" altLang="zh-TW" dirty="0" smtClean="0"/>
              <a:t>Eigen-Analysis - PCA </a:t>
            </a:r>
            <a:r>
              <a:rPr lang="en-US" altLang="zh-TW" dirty="0"/>
              <a:t>vs 2SDR</a:t>
            </a:r>
            <a:endParaRPr lang="zh-TW" altLang="en-US" dirty="0"/>
          </a:p>
        </p:txBody>
      </p:sp>
      <p:sp>
        <p:nvSpPr>
          <p:cNvPr id="3" name="內容版面配置區 2"/>
          <p:cNvSpPr>
            <a:spLocks noGrp="1"/>
          </p:cNvSpPr>
          <p:nvPr>
            <p:ph sz="quarter" idx="1"/>
          </p:nvPr>
        </p:nvSpPr>
        <p:spPr/>
        <p:txBody>
          <a:bodyPr/>
          <a:lstStyle/>
          <a:p>
            <a:r>
              <a:rPr lang="en-US" altLang="zh-TW" dirty="0">
                <a:latin typeface="Times New Roman" panose="02020603050405020304" pitchFamily="18" charset="0"/>
                <a:cs typeface="Times New Roman" panose="02020603050405020304" pitchFamily="18" charset="0"/>
              </a:rPr>
              <a:t>11000 resampled volumes from clean </a:t>
            </a:r>
            <a:r>
              <a:rPr lang="en-US" altLang="zh-TW" dirty="0" smtClean="0">
                <a:latin typeface="Times New Roman" panose="02020603050405020304" pitchFamily="18" charset="0"/>
                <a:cs typeface="Times New Roman" panose="02020603050405020304" pitchFamily="18" charset="0"/>
              </a:rPr>
              <a:t>data</a:t>
            </a:r>
          </a:p>
          <a:p>
            <a:r>
              <a:rPr lang="en-US" altLang="zh-TW" dirty="0" smtClean="0">
                <a:latin typeface="Times New Roman" panose="02020603050405020304" pitchFamily="18" charset="0"/>
                <a:cs typeface="Times New Roman" panose="02020603050405020304" pitchFamily="18" charset="0"/>
              </a:rPr>
              <a:t>Project </a:t>
            </a:r>
            <a:r>
              <a:rPr lang="en-US" altLang="zh-TW" smtClean="0">
                <a:latin typeface="Times New Roman" panose="02020603050405020304" pitchFamily="18" charset="0"/>
                <a:cs typeface="Times New Roman" panose="02020603050405020304" pitchFamily="18" charset="0"/>
              </a:rPr>
              <a:t>each image </a:t>
            </a:r>
            <a:r>
              <a:rPr lang="en-US" altLang="zh-TW" dirty="0" smtClean="0">
                <a:latin typeface="Times New Roman" panose="02020603050405020304" pitchFamily="18" charset="0"/>
                <a:cs typeface="Times New Roman" panose="02020603050405020304" pitchFamily="18" charset="0"/>
              </a:rPr>
              <a:t>on to </a:t>
            </a:r>
            <a:r>
              <a:rPr lang="en-US" altLang="zh-TW" dirty="0" err="1" smtClean="0">
                <a:latin typeface="Times New Roman" panose="02020603050405020304" pitchFamily="18" charset="0"/>
                <a:cs typeface="Times New Roman" panose="02020603050405020304" pitchFamily="18" charset="0"/>
              </a:rPr>
              <a:t>eigenvolumes</a:t>
            </a:r>
            <a:endParaRPr lang="zh-TW" altLang="en-US"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8811E32-B9A0-4C06-A644-818AE0A5CA07}" type="slidenum">
              <a:rPr kumimoji="0" lang="zh-TW" altLang="en-US" sz="1400" b="0" i="0" u="none" strike="noStrike" kern="1200" cap="none" spc="0" normalizeH="0" baseline="0" noProof="0" smtClean="0">
                <a:ln>
                  <a:noFill/>
                </a:ln>
                <a:solidFill>
                  <a:srgbClr val="464653"/>
                </a:solidFill>
                <a:effectLst/>
                <a:uLnTx/>
                <a:uFillTx/>
                <a:latin typeface="Gill Sans MT"/>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TW" altLang="en-US" sz="1400" b="0" i="0" u="none" strike="noStrike" kern="1200" cap="none" spc="0" normalizeH="0" baseline="0" noProof="0" dirty="0">
              <a:ln>
                <a:noFill/>
              </a:ln>
              <a:solidFill>
                <a:srgbClr val="464653"/>
              </a:solidFill>
              <a:effectLst/>
              <a:uLnTx/>
              <a:uFillTx/>
              <a:latin typeface="Gill Sans MT"/>
              <a:ea typeface="新細明體" panose="02020500000000000000" pitchFamily="18" charset="-120"/>
              <a:cs typeface="+mn-cs"/>
            </a:endParaRPr>
          </a:p>
        </p:txBody>
      </p:sp>
      <p:sp>
        <p:nvSpPr>
          <p:cNvPr id="16" name="文字方塊 15"/>
          <p:cNvSpPr txBox="1"/>
          <p:nvPr/>
        </p:nvSpPr>
        <p:spPr>
          <a:xfrm>
            <a:off x="5553525" y="2270481"/>
            <a:ext cx="192045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itchFamily="18" charset="-120"/>
                <a:cs typeface="Times New Roman" panose="02020603050405020304" pitchFamily="18" charset="0"/>
              </a:rPr>
              <a:t>PCA</a:t>
            </a:r>
            <a:endParaRPr kumimoji="1"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p:cNvSpPr txBox="1"/>
              <p:nvPr/>
            </p:nvSpPr>
            <p:spPr>
              <a:xfrm>
                <a:off x="7974161" y="2103523"/>
                <a:ext cx="3108054" cy="646331"/>
              </a:xfrm>
              <a:prstGeom prst="rect">
                <a:avLst/>
              </a:prstGeom>
              <a:noFill/>
            </p:spPr>
            <p:txBody>
              <a:bodyPr wrap="square" rtlCol="0">
                <a:spAutoFit/>
              </a:bodyPr>
              <a:lstStyle/>
              <a:p>
                <a:pPr fontAlgn="base">
                  <a:spcBef>
                    <a:spcPct val="0"/>
                  </a:spcBef>
                  <a:spcAft>
                    <a:spcPct val="0"/>
                  </a:spcAft>
                  <a:defRPr/>
                </a:pPr>
                <a:r>
                  <a:rPr kumimoji="1"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itchFamily="18" charset="-120"/>
                    <a:cs typeface="Times New Roman" panose="02020603050405020304" pitchFamily="18" charset="0"/>
                  </a:rPr>
                  <a:t>2SDR </a:t>
                </a:r>
                <a:r>
                  <a:rPr kumimoji="1" lang="en-US" altLang="zh-TW"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kumimoji="1" lang="en-US" altLang="zh-TW" i="1" dirty="0">
                        <a:solidFill>
                          <a:prstClr val="black"/>
                        </a:solidFill>
                        <a:latin typeface="Cambria Math" panose="02040503050406030204" pitchFamily="18" charset="0"/>
                        <a:cs typeface="Times New Roman" panose="02020603050405020304" pitchFamily="18" charset="0"/>
                      </a:rPr>
                      <m:t>𝑙</m:t>
                    </m:r>
                    <m:r>
                      <a:rPr kumimoji="1" lang="en-US" altLang="zh-TW" i="1" dirty="0">
                        <a:solidFill>
                          <a:prstClr val="black"/>
                        </a:solidFill>
                        <a:latin typeface="Cambria Math" panose="02040503050406030204" pitchFamily="18" charset="0"/>
                        <a:cs typeface="Times New Roman" panose="02020603050405020304" pitchFamily="18" charset="0"/>
                      </a:rPr>
                      <m:t>=</m:t>
                    </m:r>
                    <m:r>
                      <a:rPr kumimoji="1" lang="en-US" altLang="zh-TW" i="1" dirty="0">
                        <a:solidFill>
                          <a:prstClr val="black"/>
                        </a:solidFill>
                        <a:latin typeface="Cambria Math" panose="02040503050406030204" pitchFamily="18" charset="0"/>
                        <a:cs typeface="Times New Roman" panose="02020603050405020304" pitchFamily="18" charset="0"/>
                      </a:rPr>
                      <m:t>𝑚</m:t>
                    </m:r>
                    <m:r>
                      <a:rPr kumimoji="1" lang="en-US" altLang="zh-TW" i="1" dirty="0">
                        <a:solidFill>
                          <a:prstClr val="black"/>
                        </a:solidFill>
                        <a:latin typeface="Cambria Math" panose="02040503050406030204" pitchFamily="18" charset="0"/>
                        <a:cs typeface="Times New Roman" panose="02020603050405020304" pitchFamily="18" charset="0"/>
                      </a:rPr>
                      <m:t>=</m:t>
                    </m:r>
                    <m:r>
                      <a:rPr kumimoji="1" lang="en-US" altLang="zh-TW" i="1" dirty="0">
                        <a:solidFill>
                          <a:prstClr val="black"/>
                        </a:solidFill>
                        <a:latin typeface="Cambria Math" panose="02040503050406030204" pitchFamily="18" charset="0"/>
                        <a:cs typeface="Times New Roman" panose="02020603050405020304" pitchFamily="18" charset="0"/>
                      </a:rPr>
                      <m:t>𝑛</m:t>
                    </m:r>
                    <m:r>
                      <a:rPr kumimoji="1" lang="en-US" altLang="zh-TW" i="1" dirty="0">
                        <a:solidFill>
                          <a:prstClr val="black"/>
                        </a:solidFill>
                        <a:latin typeface="Cambria Math" panose="02040503050406030204" pitchFamily="18" charset="0"/>
                        <a:cs typeface="Times New Roman" panose="02020603050405020304" pitchFamily="18" charset="0"/>
                      </a:rPr>
                      <m:t>=16, 0.8</m:t>
                    </m:r>
                  </m:oMath>
                </a14:m>
                <a:r>
                  <a:rPr kumimoji="1" lang="en-US" altLang="zh-TW" dirty="0">
                    <a:solidFill>
                      <a:prstClr val="black"/>
                    </a:solidFill>
                    <a:latin typeface="Times New Roman" panose="02020603050405020304" pitchFamily="18" charset="0"/>
                    <a:cs typeface="Times New Roman" panose="02020603050405020304" pitchFamily="18" charset="0"/>
                  </a:rPr>
                  <a:t>)</a:t>
                </a:r>
                <a:endParaRPr kumimoji="1" lang="zh-TW" altLang="en-US"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itchFamily="18" charset="-120"/>
                  <a:cs typeface="Times New Roman" panose="02020603050405020304" pitchFamily="18" charset="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7974161" y="2103523"/>
                <a:ext cx="3108054" cy="646331"/>
              </a:xfrm>
              <a:prstGeom prst="rect">
                <a:avLst/>
              </a:prstGeom>
              <a:blipFill>
                <a:blip r:embed="rId3"/>
                <a:stretch>
                  <a:fillRect l="-1569" t="-4717"/>
                </a:stretch>
              </a:blipFill>
            </p:spPr>
            <p:txBody>
              <a:bodyPr/>
              <a:lstStyle/>
              <a:p>
                <a:r>
                  <a:rPr lang="zh-TW" altLang="en-US">
                    <a:noFill/>
                  </a:rPr>
                  <a:t> </a:t>
                </a:r>
              </a:p>
            </p:txBody>
          </p:sp>
        </mc:Fallback>
      </mc:AlternateContent>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963" y="4698356"/>
            <a:ext cx="3110216" cy="217643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191" y="4698356"/>
            <a:ext cx="3037231" cy="2125360"/>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583" y="3505461"/>
            <a:ext cx="2709219" cy="2293097"/>
          </a:xfrm>
          <a:prstGeom prst="rect">
            <a:avLst/>
          </a:prstGeom>
        </p:spPr>
      </p:pic>
      <p:pic>
        <p:nvPicPr>
          <p:cNvPr id="11" name="圖片 10"/>
          <p:cNvPicPr>
            <a:picLocks noChangeAspect="1"/>
          </p:cNvPicPr>
          <p:nvPr/>
        </p:nvPicPr>
        <p:blipFill>
          <a:blip r:embed="rId7"/>
          <a:stretch>
            <a:fillRect/>
          </a:stretch>
        </p:blipFill>
        <p:spPr>
          <a:xfrm>
            <a:off x="5355646" y="2578657"/>
            <a:ext cx="1053052" cy="1182531"/>
          </a:xfrm>
          <a:prstGeom prst="rect">
            <a:avLst/>
          </a:prstGeom>
        </p:spPr>
      </p:pic>
      <p:pic>
        <p:nvPicPr>
          <p:cNvPr id="12" name="圖片 11"/>
          <p:cNvPicPr>
            <a:picLocks noChangeAspect="1"/>
          </p:cNvPicPr>
          <p:nvPr/>
        </p:nvPicPr>
        <p:blipFill>
          <a:blip r:embed="rId8"/>
          <a:stretch>
            <a:fillRect/>
          </a:stretch>
        </p:blipFill>
        <p:spPr>
          <a:xfrm>
            <a:off x="5310381" y="3821008"/>
            <a:ext cx="1084206" cy="868072"/>
          </a:xfrm>
          <a:prstGeom prst="rect">
            <a:avLst/>
          </a:prstGeom>
        </p:spPr>
      </p:pic>
      <p:pic>
        <p:nvPicPr>
          <p:cNvPr id="13" name="圖片 12"/>
          <p:cNvPicPr>
            <a:picLocks noChangeAspect="1"/>
          </p:cNvPicPr>
          <p:nvPr/>
        </p:nvPicPr>
        <p:blipFill>
          <a:blip r:embed="rId9"/>
          <a:stretch>
            <a:fillRect/>
          </a:stretch>
        </p:blipFill>
        <p:spPr>
          <a:xfrm>
            <a:off x="8616280" y="2798641"/>
            <a:ext cx="1111938" cy="959605"/>
          </a:xfrm>
          <a:prstGeom prst="rect">
            <a:avLst/>
          </a:prstGeom>
        </p:spPr>
      </p:pic>
      <p:pic>
        <p:nvPicPr>
          <p:cNvPr id="14" name="圖片 13"/>
          <p:cNvPicPr>
            <a:picLocks noChangeAspect="1"/>
          </p:cNvPicPr>
          <p:nvPr/>
        </p:nvPicPr>
        <p:blipFill>
          <a:blip r:embed="rId10"/>
          <a:stretch>
            <a:fillRect/>
          </a:stretch>
        </p:blipFill>
        <p:spPr>
          <a:xfrm>
            <a:off x="8613948" y="3896016"/>
            <a:ext cx="1086268" cy="640500"/>
          </a:xfrm>
          <a:prstGeom prst="rect">
            <a:avLst/>
          </a:prstGeom>
        </p:spPr>
      </p:pic>
      <p:sp>
        <p:nvSpPr>
          <p:cNvPr id="18" name="文字方塊 17"/>
          <p:cNvSpPr txBox="1"/>
          <p:nvPr/>
        </p:nvSpPr>
        <p:spPr>
          <a:xfrm>
            <a:off x="1283993" y="5864798"/>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eigenvector</a:t>
            </a:r>
            <a:endParaRPr lang="zh-TW" altLang="en-US"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rot="16200000">
            <a:off x="-686110" y="3861418"/>
            <a:ext cx="246099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eigenvalue</a:t>
            </a:r>
            <a:endParaRPr lang="zh-TW" altLang="en-US" dirty="0">
              <a:latin typeface="Times New Roman" panose="02020603050405020304" pitchFamily="18" charset="0"/>
              <a:cs typeface="Times New Roman" panose="02020603050405020304" pitchFamily="18" charset="0"/>
            </a:endParaRPr>
          </a:p>
        </p:txBody>
      </p:sp>
      <p:graphicFrame>
        <p:nvGraphicFramePr>
          <p:cNvPr id="20" name="內容版面配置區 4"/>
          <p:cNvGraphicFramePr>
            <a:graphicFrameLocks/>
          </p:cNvGraphicFramePr>
          <p:nvPr>
            <p:extLst/>
          </p:nvPr>
        </p:nvGraphicFramePr>
        <p:xfrm>
          <a:off x="7493073" y="252791"/>
          <a:ext cx="4673625" cy="1152128"/>
        </p:xfrm>
        <a:graphic>
          <a:graphicData uri="http://schemas.openxmlformats.org/drawingml/2006/table">
            <a:tbl>
              <a:tblPr firstRow="1">
                <a:tableStyleId>{7E9639D4-E3E2-4D34-9284-5A2195B3D0D7}</a:tableStyleId>
              </a:tblPr>
              <a:tblGrid>
                <a:gridCol w="1995447">
                  <a:extLst>
                    <a:ext uri="{9D8B030D-6E8A-4147-A177-3AD203B41FA5}">
                      <a16:colId xmlns:a16="http://schemas.microsoft.com/office/drawing/2014/main" val="3938309560"/>
                    </a:ext>
                  </a:extLst>
                </a:gridCol>
                <a:gridCol w="1272134">
                  <a:extLst>
                    <a:ext uri="{9D8B030D-6E8A-4147-A177-3AD203B41FA5}">
                      <a16:colId xmlns:a16="http://schemas.microsoft.com/office/drawing/2014/main" val="2766650486"/>
                    </a:ext>
                  </a:extLst>
                </a:gridCol>
                <a:gridCol w="1406044">
                  <a:extLst>
                    <a:ext uri="{9D8B030D-6E8A-4147-A177-3AD203B41FA5}">
                      <a16:colId xmlns:a16="http://schemas.microsoft.com/office/drawing/2014/main" val="1524081374"/>
                    </a:ext>
                  </a:extLst>
                </a:gridCol>
              </a:tblGrid>
              <a:tr h="230751">
                <a:tc>
                  <a:txBody>
                    <a:bodyPr/>
                    <a:lstStyle/>
                    <a:p>
                      <a:r>
                        <a:rPr lang="en-US" dirty="0" smtClean="0">
                          <a:effectLst/>
                          <a:latin typeface="Times New Roman" panose="02020603050405020304" pitchFamily="18" charset="0"/>
                          <a:cs typeface="Times New Roman" panose="02020603050405020304" pitchFamily="18" charset="0"/>
                        </a:rPr>
                        <a:t>SNR  (direct/resample)</a:t>
                      </a:r>
                      <a:endParaRPr lang="en-US"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US" dirty="0" smtClean="0">
                          <a:effectLst/>
                          <a:latin typeface="Times New Roman" panose="02020603050405020304" pitchFamily="18" charset="0"/>
                          <a:cs typeface="Times New Roman" panose="02020603050405020304" pitchFamily="18" charset="0"/>
                        </a:rPr>
                        <a:t>impurity</a:t>
                      </a:r>
                      <a:endParaRPr lang="en-US"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US" dirty="0" smtClean="0">
                          <a:effectLst/>
                          <a:latin typeface="Times New Roman" panose="02020603050405020304" pitchFamily="18" charset="0"/>
                          <a:cs typeface="Times New Roman" panose="02020603050405020304" pitchFamily="18" charset="0"/>
                        </a:rPr>
                        <a:t>C-impurity</a:t>
                      </a:r>
                      <a:endParaRPr lang="en-US"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1580007"/>
                  </a:ext>
                </a:extLst>
              </a:tr>
              <a:tr h="301744">
                <a:tc>
                  <a:txBody>
                    <a:bodyPr/>
                    <a:lstStyle/>
                    <a:p>
                      <a:r>
                        <a:rPr lang="en-US" dirty="0" smtClean="0">
                          <a:effectLst/>
                          <a:latin typeface="Times New Roman" panose="02020603050405020304" pitchFamily="18" charset="0"/>
                          <a:cs typeface="Times New Roman" panose="02020603050405020304" pitchFamily="18" charset="0"/>
                        </a:rPr>
                        <a:t>PCA</a:t>
                      </a:r>
                      <a:endParaRPr lang="en-US"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US" dirty="0" smtClean="0">
                          <a:effectLst/>
                          <a:latin typeface="Times New Roman" panose="02020603050405020304" pitchFamily="18" charset="0"/>
                          <a:cs typeface="Times New Roman" panose="02020603050405020304" pitchFamily="18" charset="0"/>
                        </a:rPr>
                        <a:t>0/0.1995</a:t>
                      </a:r>
                      <a:endParaRPr lang="en-US"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US" dirty="0" smtClean="0">
                          <a:effectLst/>
                          <a:latin typeface="Times New Roman" panose="02020603050405020304" pitchFamily="18" charset="0"/>
                          <a:cs typeface="Times New Roman" panose="02020603050405020304" pitchFamily="18" charset="0"/>
                        </a:rPr>
                        <a:t>0/0.2413</a:t>
                      </a:r>
                      <a:endParaRPr lang="en-US"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4469790"/>
                  </a:ext>
                </a:extLst>
              </a:tr>
              <a:tr h="301744">
                <a:tc>
                  <a:txBody>
                    <a:bodyPr/>
                    <a:lstStyle/>
                    <a:p>
                      <a:r>
                        <a:rPr lang="en-US" dirty="0" smtClean="0">
                          <a:solidFill>
                            <a:srgbClr val="FF0000"/>
                          </a:solidFill>
                          <a:effectLst/>
                          <a:latin typeface="Times New Roman" panose="02020603050405020304" pitchFamily="18" charset="0"/>
                          <a:cs typeface="Times New Roman" panose="02020603050405020304" pitchFamily="18" charset="0"/>
                        </a:rPr>
                        <a:t>2SDR</a:t>
                      </a:r>
                      <a:endParaRPr lang="en-US" dirty="0">
                        <a:solidFill>
                          <a:srgbClr val="FF0000"/>
                        </a:solidFill>
                        <a:effectLst/>
                        <a:latin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FF0000"/>
                          </a:solidFill>
                          <a:effectLst/>
                          <a:latin typeface="Times New Roman" panose="02020603050405020304" pitchFamily="18" charset="0"/>
                          <a:cs typeface="Times New Roman" panose="02020603050405020304" pitchFamily="18" charset="0"/>
                        </a:rPr>
                        <a:t>0/0.0106</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FF0000"/>
                          </a:solidFill>
                          <a:effectLst/>
                          <a:latin typeface="Times New Roman" panose="02020603050405020304" pitchFamily="18" charset="0"/>
                          <a:cs typeface="Times New Roman" panose="02020603050405020304" pitchFamily="18" charset="0"/>
                        </a:rPr>
                        <a:t>0/0.0106</a:t>
                      </a:r>
                    </a:p>
                  </a:txBody>
                  <a:tcPr marL="68580" marR="68580" marT="0" marB="0"/>
                </a:tc>
                <a:extLst>
                  <a:ext uri="{0D108BD9-81ED-4DB2-BD59-A6C34878D82A}">
                    <a16:rowId xmlns:a16="http://schemas.microsoft.com/office/drawing/2014/main" val="4091993901"/>
                  </a:ext>
                </a:extLst>
              </a:tr>
            </a:tbl>
          </a:graphicData>
        </a:graphic>
      </p:graphicFrame>
      <mc:AlternateContent xmlns:mc="http://schemas.openxmlformats.org/markup-compatibility/2006" xmlns:a14="http://schemas.microsoft.com/office/drawing/2010/main">
        <mc:Choice Requires="a14">
          <p:sp>
            <p:nvSpPr>
              <p:cNvPr id="21" name="矩形 20"/>
              <p:cNvSpPr/>
              <p:nvPr/>
            </p:nvSpPr>
            <p:spPr>
              <a:xfrm>
                <a:off x="4172972" y="2639813"/>
                <a:ext cx="464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chemeClr val="accent1"/>
                              </a:solidFill>
                              <a:latin typeface="Cambria Math" panose="02040503050406030204" pitchFamily="18" charset="0"/>
                              <a:cs typeface="Times New Roman" panose="02020603050405020304" pitchFamily="18" charset="0"/>
                            </a:rPr>
                          </m:ctrlPr>
                        </m:sSubPr>
                        <m:e>
                          <m:r>
                            <a:rPr lang="zh-TW" altLang="en-US" i="1">
                              <a:solidFill>
                                <a:schemeClr val="accent1"/>
                              </a:solidFill>
                              <a:latin typeface="Cambria Math" panose="02040503050406030204" pitchFamily="18" charset="0"/>
                              <a:cs typeface="Times New Roman" panose="02020603050405020304" pitchFamily="18" charset="0"/>
                            </a:rPr>
                            <m:t>𝛾</m:t>
                          </m:r>
                        </m:e>
                        <m:sub>
                          <m:r>
                            <a:rPr lang="en-US" altLang="zh-TW" i="1">
                              <a:solidFill>
                                <a:schemeClr val="accent1"/>
                              </a:solidFill>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1" name="矩形 20"/>
              <p:cNvSpPr>
                <a:spLocks noRot="1" noChangeAspect="1" noMove="1" noResize="1" noEditPoints="1" noAdjustHandles="1" noChangeArrowheads="1" noChangeShapeType="1" noTextEdit="1"/>
              </p:cNvSpPr>
              <p:nvPr/>
            </p:nvSpPr>
            <p:spPr>
              <a:xfrm>
                <a:off x="4172972" y="2639813"/>
                <a:ext cx="464935" cy="369332"/>
              </a:xfrm>
              <a:prstGeom prst="rect">
                <a:avLst/>
              </a:prstGeom>
              <a:blipFill>
                <a:blip r:embed="rId11"/>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159963" y="3846934"/>
                <a:ext cx="4702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accent1"/>
                              </a:solidFill>
                              <a:latin typeface="Cambria Math" panose="02040503050406030204" pitchFamily="18" charset="0"/>
                              <a:cs typeface="Times New Roman" panose="02020603050405020304" pitchFamily="18" charset="0"/>
                            </a:rPr>
                          </m:ctrlPr>
                        </m:sSubPr>
                        <m:e>
                          <m:r>
                            <a:rPr lang="zh-TW" altLang="en-US" i="1">
                              <a:solidFill>
                                <a:schemeClr val="accent1"/>
                              </a:solidFill>
                              <a:latin typeface="Cambria Math" panose="02040503050406030204" pitchFamily="18" charset="0"/>
                              <a:cs typeface="Times New Roman" panose="02020603050405020304" pitchFamily="18" charset="0"/>
                            </a:rPr>
                            <m:t>𝛾</m:t>
                          </m:r>
                        </m:e>
                        <m:sub>
                          <m:r>
                            <a:rPr lang="en-US" altLang="zh-TW" b="0" i="1" smtClean="0">
                              <a:solidFill>
                                <a:schemeClr val="accent1"/>
                              </a:solidFill>
                              <a:latin typeface="Cambria Math" panose="02040503050406030204" pitchFamily="18" charset="0"/>
                              <a:cs typeface="Times New Roman" panose="02020603050405020304" pitchFamily="18" charset="0"/>
                            </a:rPr>
                            <m:t>2</m:t>
                          </m:r>
                        </m:sub>
                      </m:sSub>
                    </m:oMath>
                  </m:oMathPara>
                </a14:m>
                <a:endParaRPr lang="en-US" dirty="0"/>
              </a:p>
            </p:txBody>
          </p:sp>
        </mc:Choice>
        <mc:Fallback xmlns="">
          <p:sp>
            <p:nvSpPr>
              <p:cNvPr id="22" name="矩形 21"/>
              <p:cNvSpPr>
                <a:spLocks noRot="1" noChangeAspect="1" noMove="1" noResize="1" noEditPoints="1" noAdjustHandles="1" noChangeArrowheads="1" noChangeShapeType="1" noTextEdit="1"/>
              </p:cNvSpPr>
              <p:nvPr/>
            </p:nvSpPr>
            <p:spPr>
              <a:xfrm>
                <a:off x="4159963" y="3846934"/>
                <a:ext cx="470257" cy="369332"/>
              </a:xfrm>
              <a:prstGeom prst="rect">
                <a:avLst/>
              </a:prstGeom>
              <a:blipFill>
                <a:blip r:embed="rId12"/>
                <a:stretch>
                  <a:fillRect b="-4918"/>
                </a:stretch>
              </a:blipFill>
            </p:spPr>
            <p:txBody>
              <a:bodyPr/>
              <a:lstStyle/>
              <a:p>
                <a:r>
                  <a:rPr lang="en-US">
                    <a:noFill/>
                  </a:rPr>
                  <a:t> </a:t>
                </a:r>
              </a:p>
            </p:txBody>
          </p:sp>
        </mc:Fallback>
      </mc:AlternateContent>
    </p:spTree>
    <p:extLst>
      <p:ext uri="{BB962C8B-B14F-4D97-AF65-F5344CB8AC3E}">
        <p14:creationId xmlns:p14="http://schemas.microsoft.com/office/powerpoint/2010/main" val="581352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Eigen-Analysis</a:t>
            </a:r>
            <a:endParaRPr lang="zh-TW" altLang="en-US"/>
          </a:p>
        </p:txBody>
      </p:sp>
      <p:sp>
        <p:nvSpPr>
          <p:cNvPr id="3" name="內容版面配置區 2"/>
          <p:cNvSpPr>
            <a:spLocks noGrp="1"/>
          </p:cNvSpPr>
          <p:nvPr>
            <p:ph sz="quarter" idx="1"/>
          </p:nvPr>
        </p:nvSpPr>
        <p:spPr/>
        <p:txBody>
          <a:bodyPr/>
          <a:lstStyle/>
          <a:p>
            <a:r>
              <a:rPr lang="en-US" altLang="zh-TW" smtClean="0"/>
              <a:t>The low dimensional space learned by projection or manifold learning can be related to energy landscape [6,7]</a:t>
            </a:r>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6</a:t>
            </a:fld>
            <a:endParaRPr lang="zh-TW" altLang="en-US" dirty="0"/>
          </a:p>
        </p:txBody>
      </p:sp>
      <p:pic>
        <p:nvPicPr>
          <p:cNvPr id="5" name="圖片 4"/>
          <p:cNvPicPr>
            <a:picLocks noChangeAspect="1"/>
          </p:cNvPicPr>
          <p:nvPr/>
        </p:nvPicPr>
        <p:blipFill>
          <a:blip r:embed="rId2"/>
          <a:stretch>
            <a:fillRect/>
          </a:stretch>
        </p:blipFill>
        <p:spPr>
          <a:xfrm>
            <a:off x="867717" y="2636912"/>
            <a:ext cx="5335314" cy="3183255"/>
          </a:xfrm>
          <a:prstGeom prst="rect">
            <a:avLst/>
          </a:prstGeom>
        </p:spPr>
      </p:pic>
      <p:pic>
        <p:nvPicPr>
          <p:cNvPr id="1028" name="Picture 4" descr="[apng-to-gif output imag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147" y="2780928"/>
            <a:ext cx="5130007" cy="2575872"/>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6"/>
          <p:cNvSpPr/>
          <p:nvPr/>
        </p:nvSpPr>
        <p:spPr>
          <a:xfrm>
            <a:off x="1476823" y="5965401"/>
            <a:ext cx="3960440" cy="3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 name="矩形 5"/>
              <p:cNvSpPr/>
              <p:nvPr/>
            </p:nvSpPr>
            <p:spPr>
              <a:xfrm>
                <a:off x="5218211" y="1980768"/>
                <a:ext cx="4078104" cy="522259"/>
              </a:xfrm>
              <a:prstGeom prst="rect">
                <a:avLst/>
              </a:prstGeom>
            </p:spPr>
            <p:txBody>
              <a:bodyPr wrap="none">
                <a:spAutoFit/>
              </a:bodyPr>
              <a:lstStyle/>
              <a:p>
                <a14:m>
                  <m:oMath xmlns:m="http://schemas.openxmlformats.org/officeDocument/2006/math">
                    <m:r>
                      <a:rPr lang="en-US" altLang="zh-TW" i="1" smtClean="0">
                        <a:latin typeface="Cambria Math" panose="02040503050406030204" pitchFamily="18" charset="0"/>
                      </a:rPr>
                      <m:t>𝑛</m:t>
                    </m:r>
                    <m:d>
                      <m:dPr>
                        <m:ctrlPr>
                          <a:rPr lang="en-US" altLang="zh-TW" i="1">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smtClean="0">
                                <a:latin typeface="Cambria Math" panose="02040503050406030204" pitchFamily="18" charset="0"/>
                              </a:rPr>
                              <m:t>2</m:t>
                            </m:r>
                          </m:sub>
                        </m:sSub>
                      </m:e>
                    </m:d>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𝐺</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𝑘</m:t>
                                </m:r>
                              </m:e>
                              <m:sub>
                                <m:r>
                                  <a:rPr lang="en-US" altLang="zh-TW" i="1">
                                    <a:latin typeface="Cambria Math" panose="02040503050406030204" pitchFamily="18" charset="0"/>
                                  </a:rPr>
                                  <m:t>𝐵</m:t>
                                </m:r>
                              </m:sub>
                            </m:sSub>
                            <m:r>
                              <a:rPr lang="en-US" altLang="zh-TW" i="1">
                                <a:latin typeface="Cambria Math" panose="02040503050406030204" pitchFamily="18" charset="0"/>
                              </a:rPr>
                              <m:t>𝑇</m:t>
                            </m:r>
                          </m:den>
                        </m:f>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𝐺</m:t>
                    </m:r>
                  </m:oMath>
                </a14:m>
                <a:r>
                  <a:rPr lang="zh-TW" altLang="en-US"/>
                  <a:t> </a:t>
                </a:r>
                <a:r>
                  <a:rPr lang="en-US" altLang="zh-TW"/>
                  <a:t>is the free energy</a:t>
                </a:r>
                <a:endParaRPr lang="zh-TW" altLang="en-US"/>
              </a:p>
            </p:txBody>
          </p:sp>
        </mc:Choice>
        <mc:Fallback>
          <p:sp>
            <p:nvSpPr>
              <p:cNvPr id="6" name="矩形 5"/>
              <p:cNvSpPr>
                <a:spLocks noRot="1" noChangeAspect="1" noMove="1" noResize="1" noEditPoints="1" noAdjustHandles="1" noChangeArrowheads="1" noChangeShapeType="1" noTextEdit="1"/>
              </p:cNvSpPr>
              <p:nvPr/>
            </p:nvSpPr>
            <p:spPr>
              <a:xfrm>
                <a:off x="5218211" y="1980768"/>
                <a:ext cx="4078104" cy="522259"/>
              </a:xfrm>
              <a:prstGeom prst="rect">
                <a:avLst/>
              </a:prstGeom>
              <a:blipFill>
                <a:blip r:embed="rId4"/>
                <a:stretch>
                  <a:fillRect b="-174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8199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ManifoldEM [8,9]</a:t>
            </a:r>
            <a:endParaRPr lang="zh-TW" altLang="en-US"/>
          </a:p>
        </p:txBody>
      </p:sp>
      <p:sp>
        <p:nvSpPr>
          <p:cNvPr id="3" name="內容版面配置區 2"/>
          <p:cNvSpPr>
            <a:spLocks noGrp="1"/>
          </p:cNvSpPr>
          <p:nvPr>
            <p:ph sz="quarter" idx="1"/>
          </p:nvPr>
        </p:nvSpPr>
        <p:spPr>
          <a:xfrm>
            <a:off x="609600" y="1219200"/>
            <a:ext cx="3398168" cy="4937760"/>
          </a:xfrm>
        </p:spPr>
        <p:txBody>
          <a:bodyPr/>
          <a:lstStyle/>
          <a:p>
            <a:endParaRPr lang="zh-TW" altLang="en-US"/>
          </a:p>
        </p:txBody>
      </p:sp>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7</a:t>
            </a:fld>
            <a:endParaRPr lang="zh-TW" altLang="en-US" dirty="0"/>
          </a:p>
        </p:txBody>
      </p:sp>
      <p:pic>
        <p:nvPicPr>
          <p:cNvPr id="5" name="圖片 4"/>
          <p:cNvPicPr>
            <a:picLocks noChangeAspect="1"/>
          </p:cNvPicPr>
          <p:nvPr/>
        </p:nvPicPr>
        <p:blipFill>
          <a:blip r:embed="rId2"/>
          <a:stretch>
            <a:fillRect/>
          </a:stretch>
        </p:blipFill>
        <p:spPr>
          <a:xfrm>
            <a:off x="3791744" y="673596"/>
            <a:ext cx="7520136" cy="5464845"/>
          </a:xfrm>
          <a:prstGeom prst="rect">
            <a:avLst/>
          </a:prstGeom>
        </p:spPr>
      </p:pic>
      <p:cxnSp>
        <p:nvCxnSpPr>
          <p:cNvPr id="6" name="直線單箭頭接點 5"/>
          <p:cNvCxnSpPr/>
          <p:nvPr/>
        </p:nvCxnSpPr>
        <p:spPr>
          <a:xfrm flipH="1">
            <a:off x="2756568" y="4348487"/>
            <a:ext cx="1251200" cy="8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32671" y="4348487"/>
            <a:ext cx="1823897" cy="369332"/>
          </a:xfrm>
          <a:prstGeom prst="rect">
            <a:avLst/>
          </a:prstGeom>
        </p:spPr>
        <p:txBody>
          <a:bodyPr wrap="none">
            <a:spAutoFit/>
          </a:bodyPr>
          <a:lstStyle/>
          <a:p>
            <a:pPr marL="274638" lvl="1"/>
            <a:r>
              <a:rPr lang="en-US" altLang="zh-TW" smtClean="0">
                <a:latin typeface="+mn-lt"/>
              </a:rPr>
              <a:t>Diffusion Map</a:t>
            </a:r>
            <a:endParaRPr lang="en-US" altLang="zh-TW">
              <a:latin typeface="+mn-lt"/>
            </a:endParaRPr>
          </a:p>
        </p:txBody>
      </p:sp>
      <p:cxnSp>
        <p:nvCxnSpPr>
          <p:cNvPr id="10" name="直線單箭頭接點 9"/>
          <p:cNvCxnSpPr/>
          <p:nvPr/>
        </p:nvCxnSpPr>
        <p:spPr>
          <a:xfrm flipH="1">
            <a:off x="6623111" y="6039953"/>
            <a:ext cx="48953" cy="31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807968" y="6356355"/>
            <a:ext cx="1065035" cy="369332"/>
          </a:xfrm>
          <a:prstGeom prst="rect">
            <a:avLst/>
          </a:prstGeom>
        </p:spPr>
        <p:txBody>
          <a:bodyPr wrap="none">
            <a:spAutoFit/>
          </a:bodyPr>
          <a:lstStyle/>
          <a:p>
            <a:pPr marL="274638" lvl="1"/>
            <a:r>
              <a:rPr lang="en-US" altLang="zh-TW" smtClean="0">
                <a:latin typeface="+mn-lt"/>
              </a:rPr>
              <a:t>NLSA</a:t>
            </a:r>
            <a:endParaRPr lang="en-US" altLang="zh-TW">
              <a:latin typeface="+mn-lt"/>
            </a:endParaRPr>
          </a:p>
        </p:txBody>
      </p:sp>
    </p:spTree>
    <p:extLst>
      <p:ext uri="{BB962C8B-B14F-4D97-AF65-F5344CB8AC3E}">
        <p14:creationId xmlns:p14="http://schemas.microsoft.com/office/powerpoint/2010/main" val="4204667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
          </p:nvPr>
        </p:nvSpPr>
        <p:spPr/>
        <p:txBody>
          <a:bodyPr/>
          <a:lstStyle/>
          <a:p>
            <a:endParaRPr lang="zh-TW" altLang="en-US"/>
          </a:p>
        </p:txBody>
      </p:sp>
      <p:pic>
        <p:nvPicPr>
          <p:cNvPr id="14" name="圖片 13"/>
          <p:cNvPicPr>
            <a:picLocks noChangeAspect="1"/>
          </p:cNvPicPr>
          <p:nvPr/>
        </p:nvPicPr>
        <p:blipFill>
          <a:blip r:embed="rId3"/>
          <a:stretch>
            <a:fillRect/>
          </a:stretch>
        </p:blipFill>
        <p:spPr>
          <a:xfrm>
            <a:off x="601459" y="1854116"/>
            <a:ext cx="11201400" cy="3057525"/>
          </a:xfrm>
          <a:prstGeom prst="rect">
            <a:avLst/>
          </a:prstGeom>
        </p:spPr>
      </p:pic>
      <p:sp>
        <p:nvSpPr>
          <p:cNvPr id="2" name="標題 1"/>
          <p:cNvSpPr>
            <a:spLocks noGrp="1"/>
          </p:cNvSpPr>
          <p:nvPr>
            <p:ph type="title"/>
          </p:nvPr>
        </p:nvSpPr>
        <p:spPr/>
        <p:txBody>
          <a:bodyPr/>
          <a:lstStyle/>
          <a:p>
            <a:r>
              <a:rPr lang="en-US" altLang="zh-TW" smtClean="0">
                <a:latin typeface="+mn-lt"/>
              </a:rPr>
              <a:t>Graph-Based Algorithm For Embedding</a:t>
            </a:r>
            <a:endParaRPr lang="zh-TW" altLang="en-US" dirty="0">
              <a:latin typeface="+mn-lt"/>
            </a:endParaRPr>
          </a:p>
        </p:txBody>
      </p:sp>
      <mc:AlternateContent xmlns:mc="http://schemas.openxmlformats.org/markup-compatibility/2006" xmlns:a14="http://schemas.microsoft.com/office/drawing/2010/main">
        <mc:Choice Requires="a14">
          <p:sp>
            <p:nvSpPr>
              <p:cNvPr id="5" name="文字方塊 4"/>
              <p:cNvSpPr txBox="1"/>
              <p:nvPr/>
            </p:nvSpPr>
            <p:spPr>
              <a:xfrm>
                <a:off x="463601" y="4869934"/>
                <a:ext cx="3783408" cy="646331"/>
              </a:xfrm>
              <a:prstGeom prst="rect">
                <a:avLst/>
              </a:prstGeom>
              <a:solidFill>
                <a:schemeClr val="bg1"/>
              </a:solidFill>
            </p:spPr>
            <p:txBody>
              <a:bodyPr wrap="none" rtlCol="0">
                <a:spAutoFit/>
              </a:bodyPr>
              <a:lstStyle/>
              <a:p>
                <a:pPr algn="ctr"/>
                <a:r>
                  <a:rPr lang="en-US" altLang="zh-TW" smtClean="0">
                    <a:latin typeface="+mn-lt"/>
                  </a:rPr>
                  <a:t>High dimensional data</a:t>
                </a:r>
              </a:p>
              <a:p>
                <a:pPr algn="ct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smtClean="0">
                    <a:latin typeface="+mn-lt"/>
                  </a:rPr>
                  <a:t> Build an undirected similarity graph</a:t>
                </a:r>
                <a:endParaRPr lang="zh-TW" altLang="en-US" dirty="0">
                  <a:latin typeface="+mn-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463601" y="4869934"/>
                <a:ext cx="3783408" cy="646331"/>
              </a:xfrm>
              <a:prstGeom prst="rect">
                <a:avLst/>
              </a:prstGeom>
              <a:blipFill>
                <a:blip r:embed="rId4"/>
                <a:stretch>
                  <a:fillRect t="-5660" r="-966" b="-141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613055" y="4971629"/>
                <a:ext cx="4116833" cy="646331"/>
              </a:xfrm>
              <a:prstGeom prst="rect">
                <a:avLst/>
              </a:prstGeom>
              <a:solidFill>
                <a:schemeClr val="bg1"/>
              </a:solidFill>
            </p:spPr>
            <p:txBody>
              <a:bodyPr wrap="none" rtlCol="0">
                <a:spAutoFit/>
              </a:bodyPr>
              <a:lstStyle/>
              <a:p>
                <a:pPr algn="ctr"/>
                <a:r>
                  <a:rPr lang="en-US" altLang="zh-TW" smtClean="0">
                    <a:latin typeface="+mn-lt"/>
                  </a:rPr>
                  <a:t>Build a kNN</a:t>
                </a:r>
                <a:r>
                  <a:rPr lang="zh-TW" altLang="en-US" smtClean="0">
                    <a:latin typeface="+mn-lt"/>
                  </a:rPr>
                  <a:t> </a:t>
                </a:r>
                <a:r>
                  <a:rPr lang="en-US" altLang="zh-TW" smtClean="0">
                    <a:latin typeface="+mn-lt"/>
                  </a:rPr>
                  <a:t>graph</a:t>
                </a:r>
              </a:p>
              <a:p>
                <a:pPr algn="ct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smtClean="0">
                    <a:latin typeface="+mn-lt"/>
                  </a:rPr>
                  <a:t> </a:t>
                </a:r>
                <a:r>
                  <a:rPr lang="en-US" altLang="zh-TW" smtClean="0">
                    <a:latin typeface="+mn-lt"/>
                  </a:rPr>
                  <a:t>Estimating local properties using kernel</a:t>
                </a:r>
                <a:endParaRPr lang="zh-TW" altLang="en-US" dirty="0">
                  <a:latin typeface="+mn-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4613055" y="4971629"/>
                <a:ext cx="4116833" cy="646331"/>
              </a:xfrm>
              <a:prstGeom prst="rect">
                <a:avLst/>
              </a:prstGeom>
              <a:blipFill>
                <a:blip r:embed="rId5"/>
                <a:stretch>
                  <a:fillRect t="-5660" r="-889" b="-14151"/>
                </a:stretch>
              </a:blipFill>
            </p:spPr>
            <p:txBody>
              <a:bodyPr/>
              <a:lstStyle/>
              <a:p>
                <a:r>
                  <a:rPr lang="zh-TW" altLang="en-US">
                    <a:noFill/>
                  </a:rPr>
                  <a:t> </a:t>
                </a:r>
              </a:p>
            </p:txBody>
          </p:sp>
        </mc:Fallback>
      </mc:AlternateContent>
      <p:sp>
        <p:nvSpPr>
          <p:cNvPr id="7" name="文字方塊 6"/>
          <p:cNvSpPr txBox="1"/>
          <p:nvPr/>
        </p:nvSpPr>
        <p:spPr>
          <a:xfrm>
            <a:off x="9262993" y="4987841"/>
            <a:ext cx="2993127" cy="646331"/>
          </a:xfrm>
          <a:prstGeom prst="rect">
            <a:avLst/>
          </a:prstGeom>
          <a:solidFill>
            <a:schemeClr val="bg1"/>
          </a:solidFill>
        </p:spPr>
        <p:txBody>
          <a:bodyPr wrap="none" rtlCol="0">
            <a:spAutoFit/>
          </a:bodyPr>
          <a:lstStyle/>
          <a:p>
            <a:r>
              <a:rPr lang="en-US" altLang="zh-TW" smtClean="0">
                <a:latin typeface="+mn-lt"/>
              </a:rPr>
              <a:t>Derive global embedding that </a:t>
            </a:r>
          </a:p>
          <a:p>
            <a:r>
              <a:rPr lang="en-US" altLang="zh-TW" smtClean="0">
                <a:latin typeface="+mn-lt"/>
              </a:rPr>
              <a:t>keeps local properties</a:t>
            </a:r>
            <a:endParaRPr lang="zh-TW" altLang="en-US" dirty="0">
              <a:latin typeface="+mn-lt"/>
            </a:endParaRPr>
          </a:p>
        </p:txBody>
      </p:sp>
      <mc:AlternateContent xmlns:mc="http://schemas.openxmlformats.org/markup-compatibility/2006" xmlns:a14="http://schemas.microsoft.com/office/drawing/2010/main">
        <mc:Choice Requires="a14">
          <p:sp>
            <p:nvSpPr>
              <p:cNvPr id="8" name="文字方塊 7"/>
              <p:cNvSpPr txBox="1"/>
              <p:nvPr/>
            </p:nvSpPr>
            <p:spPr>
              <a:xfrm>
                <a:off x="3762103" y="1854116"/>
                <a:ext cx="4833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oMath>
                  </m:oMathPara>
                </a14:m>
                <a:endParaRPr lang="zh-TW" altLang="en-US" dirty="0">
                  <a:latin typeface="+mn-lt"/>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762103" y="1854116"/>
                <a:ext cx="483337" cy="369332"/>
              </a:xfrm>
              <a:prstGeom prst="rect">
                <a:avLst/>
              </a:prstGeom>
              <a:blipFill>
                <a:blip r:embed="rId6"/>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762114" y="2438502"/>
                <a:ext cx="48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2</m:t>
                          </m:r>
                        </m:sub>
                      </m:sSub>
                    </m:oMath>
                  </m:oMathPara>
                </a14:m>
                <a:endParaRPr lang="zh-TW" altLang="en-US" dirty="0">
                  <a:latin typeface="+mn-lt"/>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3762114" y="2438502"/>
                <a:ext cx="488659" cy="369332"/>
              </a:xfrm>
              <a:prstGeom prst="rect">
                <a:avLst/>
              </a:prstGeom>
              <a:blipFill>
                <a:blip r:embed="rId7"/>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3762103" y="2992591"/>
                <a:ext cx="48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3</m:t>
                          </m:r>
                        </m:sub>
                      </m:sSub>
                    </m:oMath>
                  </m:oMathPara>
                </a14:m>
                <a:endParaRPr lang="zh-TW" altLang="en-US" dirty="0">
                  <a:latin typeface="+mn-lt"/>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3762103" y="2992591"/>
                <a:ext cx="488659" cy="369332"/>
              </a:xfrm>
              <a:prstGeom prst="rect">
                <a:avLst/>
              </a:prstGeom>
              <a:blipFill>
                <a:blip r:embed="rId8"/>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3762102" y="3860317"/>
                <a:ext cx="722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Sub>
                    </m:oMath>
                  </m:oMathPara>
                </a14:m>
                <a:endParaRPr lang="zh-TW" altLang="en-US" dirty="0">
                  <a:latin typeface="+mn-lt"/>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3762102" y="3860317"/>
                <a:ext cx="722377" cy="369332"/>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762102" y="4421849"/>
                <a:ext cx="5027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𝑛</m:t>
                          </m:r>
                        </m:sub>
                      </m:sSub>
                    </m:oMath>
                  </m:oMathPara>
                </a14:m>
                <a:endParaRPr lang="zh-TW" altLang="en-US" dirty="0">
                  <a:latin typeface="+mn-lt"/>
                </a:endParaRPr>
              </a:p>
            </p:txBody>
          </p:sp>
        </mc:Choice>
        <mc:Fallback xmlns="">
          <p:sp>
            <p:nvSpPr>
              <p:cNvPr id="12" name="文字方塊 11"/>
              <p:cNvSpPr txBox="1">
                <a:spLocks noRot="1" noChangeAspect="1" noMove="1" noResize="1" noEditPoints="1" noAdjustHandles="1" noChangeArrowheads="1" noChangeShapeType="1" noTextEdit="1"/>
              </p:cNvSpPr>
              <p:nvPr/>
            </p:nvSpPr>
            <p:spPr>
              <a:xfrm>
                <a:off x="3762102" y="4421849"/>
                <a:ext cx="502765" cy="36933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9956079" y="1484784"/>
                <a:ext cx="1604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𝑛</m:t>
                          </m:r>
                        </m:sub>
                      </m:sSub>
                    </m:oMath>
                  </m:oMathPara>
                </a14:m>
                <a:endParaRPr lang="zh-TW" altLang="en-US" dirty="0">
                  <a:latin typeface="+mn-lt"/>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9956079" y="1484784"/>
                <a:ext cx="1604349" cy="369332"/>
              </a:xfrm>
              <a:prstGeom prst="rect">
                <a:avLst/>
              </a:prstGeom>
              <a:blipFill>
                <a:blip r:embed="rId11"/>
                <a:stretch>
                  <a:fillRect b="-1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53246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Construct weight matrix</a:t>
            </a:r>
            <a:endParaRPr lang="zh-TW" altLang="en-US"/>
          </a:p>
        </p:txBody>
      </p:sp>
      <mc:AlternateContent xmlns:mc="http://schemas.openxmlformats.org/markup-compatibility/2006" xmlns:a14="http://schemas.microsoft.com/office/drawing/2010/main">
        <mc:Choice Requires="a14">
          <p:sp>
            <p:nvSpPr>
              <p:cNvPr id="3" name="內容版面配置區 2"/>
              <p:cNvSpPr>
                <a:spLocks noGrp="1"/>
              </p:cNvSpPr>
              <p:nvPr>
                <p:ph sz="quarter" idx="1"/>
              </p:nvPr>
            </p:nvSpPr>
            <p:spPr/>
            <p:txBody>
              <a:bodyPr/>
              <a:lstStyle/>
              <a:p>
                <a:r>
                  <a:rPr lang="en-US" altLang="zh-TW" smtClean="0">
                    <a:latin typeface="Cambria Math" panose="02040503050406030204" pitchFamily="18" charset="0"/>
                  </a:rPr>
                  <a:t>Using pairwise distance</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𝑖𝑗</m:t>
                            </m:r>
                          </m:sub>
                          <m:sup>
                            <m:r>
                              <a:rPr lang="en-US" altLang="zh-TW" b="0" i="1" smtClean="0">
                                <a:latin typeface="Cambria Math" panose="02040503050406030204" pitchFamily="18" charset="0"/>
                              </a:rPr>
                              <m:t>2</m:t>
                            </m:r>
                          </m:sup>
                        </m:sSubSup>
                        <m:r>
                          <a:rPr lang="en-US" altLang="zh-TW" b="0" i="1" smtClean="0">
                            <a:latin typeface="Cambria Math" panose="02040503050406030204" pitchFamily="18" charset="0"/>
                          </a:rPr>
                          <m:t>/</m:t>
                        </m:r>
                        <m:r>
                          <a:rPr lang="zh-TW" altLang="en-US" b="0" i="1" smtClean="0">
                            <a:latin typeface="Cambria Math" panose="02040503050406030204" pitchFamily="18" charset="0"/>
                          </a:rPr>
                          <m:t>𝜎</m:t>
                        </m:r>
                        <m:r>
                          <a:rPr lang="en-US" altLang="zh-TW" b="0" i="1" smtClean="0">
                            <a:latin typeface="Cambria Math" panose="02040503050406030204" pitchFamily="18" charset="0"/>
                          </a:rPr>
                          <m:t>)</m:t>
                        </m:r>
                      </m:sup>
                    </m:sSup>
                  </m:oMath>
                </a14:m>
                <a:r>
                  <a:rPr lang="zh-TW" altLang="en-US" smtClean="0"/>
                  <a:t> </a:t>
                </a:r>
                <a:r>
                  <a:rPr lang="en-US" altLang="zh-TW" smtClean="0"/>
                  <a:t>which is symmetric and contain </a:t>
                </a:r>
                <a:r>
                  <a:rPr lang="en-US" altLang="zh-TW"/>
                  <a:t>all non-negative </a:t>
                </a:r>
                <a:r>
                  <a:rPr lang="en-US" altLang="zh-TW" smtClean="0"/>
                  <a:t>values (</a:t>
                </a:r>
                <a:r>
                  <a:rPr lang="en-US" altLang="zh-TW"/>
                  <a:t>fully-connected undirected graph</a:t>
                </a:r>
                <a:r>
                  <a:rPr lang="en-US" altLang="zh-TW" smtClean="0"/>
                  <a:t>)</a:t>
                </a:r>
              </a:p>
              <a:p>
                <a:pPr lvl="1"/>
                <a:r>
                  <a:rPr lang="en-US" altLang="zh-TW"/>
                  <a:t>If </a:t>
                </a:r>
                <a14:m>
                  <m:oMath xmlns:m="http://schemas.openxmlformats.org/officeDocument/2006/math">
                    <m:r>
                      <a:rPr lang="en-US" altLang="zh-TW" i="1" smtClean="0">
                        <a:latin typeface="Cambria Math" panose="02040503050406030204" pitchFamily="18" charset="0"/>
                      </a:rPr>
                      <m:t>𝑁</m:t>
                    </m:r>
                    <m:r>
                      <a:rPr lang="en-US" altLang="zh-TW" i="1" smtClean="0">
                        <a:latin typeface="Cambria Math" panose="02040503050406030204" pitchFamily="18" charset="0"/>
                      </a:rPr>
                      <m:t> </m:t>
                    </m:r>
                  </m:oMath>
                </a14:m>
                <a:r>
                  <a:rPr lang="en-US" altLang="zh-TW"/>
                  <a:t>is </a:t>
                </a:r>
                <a:r>
                  <a:rPr lang="en-US" altLang="zh-TW" smtClean="0"/>
                  <a:t>large, </a:t>
                </a:r>
                <a:r>
                  <a:rPr lang="en-US" altLang="zh-TW"/>
                  <a:t>then it is usual to sparsify </a:t>
                </a:r>
                <a14:m>
                  <m:oMath xmlns:m="http://schemas.openxmlformats.org/officeDocument/2006/math">
                    <m:r>
                      <a:rPr lang="en-US" altLang="zh-TW" i="1" smtClean="0">
                        <a:latin typeface="Cambria Math" panose="02040503050406030204" pitchFamily="18" charset="0"/>
                      </a:rPr>
                      <m:t>𝑊</m:t>
                    </m:r>
                  </m:oMath>
                </a14:m>
                <a:r>
                  <a:rPr lang="en-US" altLang="zh-TW"/>
                  <a:t> by only keeping the </a:t>
                </a:r>
                <a14:m>
                  <m:oMath xmlns:m="http://schemas.openxmlformats.org/officeDocument/2006/math">
                    <m:r>
                      <a:rPr lang="en-US" altLang="zh-TW" i="1" smtClean="0">
                        <a:latin typeface="Cambria Math" panose="02040503050406030204" pitchFamily="18" charset="0"/>
                      </a:rPr>
                      <m:t>𝑘</m:t>
                    </m:r>
                  </m:oMath>
                </a14:m>
                <a:r>
                  <a:rPr lang="en-US" altLang="zh-TW"/>
                  <a:t>-largest values in each column. This creates the k-nearest neighbor similarity </a:t>
                </a:r>
                <a:r>
                  <a:rPr lang="en-US" altLang="zh-TW" smtClean="0"/>
                  <a:t>graph</a:t>
                </a:r>
              </a:p>
              <a:p>
                <a:pPr lvl="2"/>
                <a:r>
                  <a:rPr lang="en-US" altLang="zh-TW" smtClean="0"/>
                  <a:t>Perform resymmetrized </a:t>
                </a:r>
                <a:r>
                  <a:rPr lang="en-US" altLang="zh-TW"/>
                  <a:t>(e.g</a:t>
                </a:r>
                <a:r>
                  <a:rPr lang="en-US" altLang="zh-TW" smtClean="0"/>
                  <a:t>., </a:t>
                </a:r>
                <a:r>
                  <a:rPr lang="en-US" altLang="zh-TW"/>
                  <a:t>by adding the self-transpose</a:t>
                </a:r>
                <a:r>
                  <a:rPr lang="en-US" altLang="zh-TW" smtClean="0"/>
                  <a:t>)</a:t>
                </a:r>
                <a:endParaRPr lang="en-US" altLang="zh-TW"/>
              </a:p>
              <a:p>
                <a:pPr lvl="2"/>
                <a:r>
                  <a:rPr lang="en-US" altLang="zh-TW" smtClean="0"/>
                  <a:t>It’s </a:t>
                </a:r>
                <a:r>
                  <a:rPr lang="en-US" altLang="zh-TW"/>
                  <a:t>common for the diagonal of W to be all </a:t>
                </a:r>
                <a:r>
                  <a:rPr lang="en-US" altLang="zh-TW" smtClean="0"/>
                  <a:t>zeros</a:t>
                </a:r>
              </a:p>
              <a:p>
                <a:pPr lvl="2"/>
                <a:r>
                  <a:rPr lang="en-US" altLang="zh-TW" dirty="0">
                    <a:latin typeface="Times New Roman" panose="02020603050405020304" pitchFamily="18" charset="0"/>
                    <a:cs typeface="Times New Roman" panose="02020603050405020304" pitchFamily="18" charset="0"/>
                  </a:rPr>
                  <a:t>Degree </a:t>
                </a:r>
                <a:r>
                  <a:rPr lang="en-US" altLang="zh-TW">
                    <a:latin typeface="Times New Roman" panose="02020603050405020304" pitchFamily="18" charset="0"/>
                    <a:cs typeface="Times New Roman" panose="02020603050405020304" pitchFamily="18" charset="0"/>
                  </a:rPr>
                  <a:t>of </a:t>
                </a:r>
                <a:r>
                  <a:rPr lang="en-US" altLang="zh-TW" smtClean="0">
                    <a:latin typeface="Times New Roman" panose="02020603050405020304" pitchFamily="18" charset="0"/>
                    <a:cs typeface="Times New Roman" panose="02020603050405020304" pitchFamily="18" charset="0"/>
                  </a:rPr>
                  <a:t>node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𝑣</m:t>
                        </m:r>
                      </m:e>
                      <m:sub>
                        <m:r>
                          <a:rPr lang="en-US" altLang="zh-TW" i="1">
                            <a:latin typeface="Cambria Math" panose="02040503050406030204" pitchFamily="18" charset="0"/>
                            <a:cs typeface="Times New Roman" panose="02020603050405020304" pitchFamily="18" charset="0"/>
                          </a:rPr>
                          <m:t>𝑖</m:t>
                        </m:r>
                      </m:sub>
                    </m:sSub>
                  </m:oMath>
                </a14:m>
                <a:r>
                  <a:rPr lang="en-US" altLang="zh-TW" dirty="0">
                    <a:latin typeface="Times New Roman" panose="02020603050405020304" pitchFamily="18" charset="0"/>
                    <a:cs typeface="Times New Roman" panose="02020603050405020304" pitchFamily="18" charset="0"/>
                  </a:rPr>
                  <a:t> </a:t>
                </a:r>
                <a:r>
                  <a:rPr lang="en-US" altLang="zh-TW" smtClean="0">
                    <a:latin typeface="Times New Roman" panose="02020603050405020304" pitchFamily="18" charset="0"/>
                    <a:cs typeface="Times New Roman" panose="02020603050405020304" pitchFamily="18" charset="0"/>
                  </a:rPr>
                  <a:t>is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𝑑</m:t>
                        </m:r>
                      </m:e>
                      <m:sub>
                        <m:r>
                          <a:rPr lang="en-US" altLang="zh-TW" i="1">
                            <a:latin typeface="Cambria Math" panose="02040503050406030204" pitchFamily="18" charset="0"/>
                            <a:cs typeface="Times New Roman" panose="02020603050405020304" pitchFamily="18" charset="0"/>
                          </a:rPr>
                          <m:t>𝑖</m:t>
                        </m:r>
                      </m:sub>
                    </m:sSub>
                    <m:r>
                      <a:rPr lang="en-US" altLang="zh-TW" i="1">
                        <a:latin typeface="Cambria Math" panose="02040503050406030204" pitchFamily="18" charset="0"/>
                        <a:cs typeface="Times New Roman" panose="02020603050405020304" pitchFamily="18" charset="0"/>
                      </a:rPr>
                      <m:t>=</m:t>
                    </m:r>
                    <m:nary>
                      <m:naryPr>
                        <m:chr m:val="∑"/>
                        <m:ctrlPr>
                          <a:rPr lang="en-US" altLang="zh-TW" i="1">
                            <a:latin typeface="Cambria Math" panose="02040503050406030204" pitchFamily="18" charset="0"/>
                            <a:cs typeface="Times New Roman" panose="02020603050405020304" pitchFamily="18" charset="0"/>
                          </a:rPr>
                        </m:ctrlPr>
                      </m:naryPr>
                      <m:sub>
                        <m:r>
                          <m:rPr>
                            <m:brk m:alnAt="23"/>
                          </m:rPr>
                          <a:rPr lang="en-US" altLang="zh-TW" i="1">
                            <a:latin typeface="Cambria Math" panose="02040503050406030204" pitchFamily="18" charset="0"/>
                            <a:cs typeface="Times New Roman" panose="02020603050405020304" pitchFamily="18" charset="0"/>
                          </a:rPr>
                          <m:t>𝑗</m:t>
                        </m:r>
                        <m:r>
                          <a:rPr lang="en-US" altLang="zh-TW" i="1">
                            <a:latin typeface="Cambria Math" panose="02040503050406030204" pitchFamily="18" charset="0"/>
                            <a:cs typeface="Times New Roman" panose="02020603050405020304" pitchFamily="18" charset="0"/>
                          </a:rPr>
                          <m:t>=1</m:t>
                        </m:r>
                      </m:sub>
                      <m:sup>
                        <m:r>
                          <a:rPr lang="en-US" altLang="zh-TW" i="1">
                            <a:latin typeface="Cambria Math" panose="02040503050406030204" pitchFamily="18" charset="0"/>
                            <a:cs typeface="Times New Roman" panose="02020603050405020304" pitchFamily="18" charset="0"/>
                          </a:rPr>
                          <m:t>𝑛</m:t>
                        </m:r>
                      </m:sup>
                      <m:e>
                        <m:sSub>
                          <m:sSubPr>
                            <m:ctrlPr>
                              <a:rPr lang="en-US" altLang="zh-TW" i="1">
                                <a:latin typeface="Cambria Math" panose="02040503050406030204" pitchFamily="18" charset="0"/>
                                <a:cs typeface="Times New Roman" panose="02020603050405020304" pitchFamily="18" charset="0"/>
                              </a:rPr>
                            </m:ctrlPr>
                          </m:sSubPr>
                          <m:e>
                            <m:r>
                              <a:rPr lang="en-US" altLang="zh-TW" i="1">
                                <a:latin typeface="Cambria Math" panose="02040503050406030204" pitchFamily="18" charset="0"/>
                                <a:cs typeface="Times New Roman" panose="02020603050405020304" pitchFamily="18" charset="0"/>
                              </a:rPr>
                              <m:t>𝑤</m:t>
                            </m:r>
                          </m:e>
                          <m:sub>
                            <m:r>
                              <a:rPr lang="en-US" altLang="zh-TW" i="1">
                                <a:latin typeface="Cambria Math" panose="02040503050406030204" pitchFamily="18" charset="0"/>
                                <a:cs typeface="Times New Roman" panose="02020603050405020304" pitchFamily="18" charset="0"/>
                              </a:rPr>
                              <m:t>𝑖𝑗</m:t>
                            </m:r>
                          </m:sub>
                        </m:sSub>
                      </m:e>
                    </m:nary>
                  </m:oMath>
                </a14:m>
                <a:endParaRPr lang="en-US" altLang="zh-TW" smtClean="0"/>
              </a:p>
              <a:p>
                <a:pPr lvl="1"/>
                <a:r>
                  <a:rPr lang="en-US" altLang="zh-TW" dirty="0">
                    <a:latin typeface="Times New Roman" panose="02020603050405020304" pitchFamily="18" charset="0"/>
                    <a:cs typeface="Times New Roman" panose="02020603050405020304" pitchFamily="18" charset="0"/>
                  </a:rPr>
                  <a:t>Unnormalized graph Laplacian</a:t>
                </a:r>
              </a:p>
              <a:p>
                <a:pPr lvl="2"/>
                <a14:m>
                  <m:oMath xmlns:m="http://schemas.openxmlformats.org/officeDocument/2006/math">
                    <m:r>
                      <a:rPr lang="en-US" altLang="zh-TW" i="1">
                        <a:latin typeface="Cambria Math" panose="02040503050406030204" pitchFamily="18" charset="0"/>
                      </a:rPr>
                      <m:t>𝐿</m:t>
                    </m:r>
                    <m:r>
                      <a:rPr lang="en-US" altLang="zh-TW" i="1">
                        <a:latin typeface="Cambria Math" panose="02040503050406030204" pitchFamily="18" charset="0"/>
                      </a:rPr>
                      <m:t>=</m:t>
                    </m:r>
                    <m:r>
                      <a:rPr lang="en-US" altLang="zh-TW" i="1">
                        <a:latin typeface="Cambria Math" panose="02040503050406030204" pitchFamily="18" charset="0"/>
                      </a:rPr>
                      <m:t>𝐷</m:t>
                    </m:r>
                    <m:r>
                      <a:rPr lang="en-US" altLang="zh-TW" i="1">
                        <a:latin typeface="Cambria Math" panose="02040503050406030204" pitchFamily="18" charset="0"/>
                      </a:rPr>
                      <m:t>−</m:t>
                    </m:r>
                    <m:r>
                      <a:rPr lang="en-US" altLang="zh-TW" i="1">
                        <a:latin typeface="Cambria Math" panose="02040503050406030204" pitchFamily="18" charset="0"/>
                      </a:rPr>
                      <m:t>𝑊</m:t>
                    </m:r>
                  </m:oMath>
                </a14:m>
                <a:endParaRPr lang="en-US" altLang="zh-TW" dirty="0">
                  <a:latin typeface="Times New Roman" panose="02020603050405020304" pitchFamily="18" charset="0"/>
                  <a:cs typeface="Times New Roman" panose="02020603050405020304" pitchFamily="18" charset="0"/>
                </a:endParaRPr>
              </a:p>
              <a:p>
                <a:pPr lvl="1"/>
                <a:endParaRPr lang="zh-TW" altLang="en-US"/>
              </a:p>
            </p:txBody>
          </p:sp>
        </mc:Choice>
        <mc:Fallback xmlns="">
          <p:sp>
            <p:nvSpPr>
              <p:cNvPr id="3" name="內容版面配置區 2"/>
              <p:cNvSpPr>
                <a:spLocks noGrp="1" noRot="1" noChangeAspect="1" noMove="1" noResize="1" noEditPoints="1" noAdjustHandles="1" noChangeArrowheads="1" noChangeShapeType="1" noTextEdit="1"/>
              </p:cNvSpPr>
              <p:nvPr>
                <p:ph sz="quarter" idx="1"/>
              </p:nvPr>
            </p:nvSpPr>
            <p:spPr>
              <a:blipFill>
                <a:blip r:embed="rId2"/>
                <a:stretch>
                  <a:fillRect l="-500" t="-111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pPr>
              <a:defRPr/>
            </a:pPr>
            <a:fld id="{A8811E32-B9A0-4C06-A644-818AE0A5CA07}" type="slidenum">
              <a:rPr lang="zh-TW" altLang="en-US" smtClean="0"/>
              <a:pPr>
                <a:defRPr/>
              </a:pPr>
              <a:t>9</a:t>
            </a:fld>
            <a:endParaRPr lang="zh-TW" altLang="en-US" dirty="0"/>
          </a:p>
        </p:txBody>
      </p:sp>
      <p:pic>
        <p:nvPicPr>
          <p:cNvPr id="5" name="圖片 4"/>
          <p:cNvPicPr>
            <a:picLocks noChangeAspect="1"/>
          </p:cNvPicPr>
          <p:nvPr/>
        </p:nvPicPr>
        <p:blipFill>
          <a:blip r:embed="rId3"/>
          <a:stretch>
            <a:fillRect/>
          </a:stretch>
        </p:blipFill>
        <p:spPr>
          <a:xfrm>
            <a:off x="4007768" y="4954103"/>
            <a:ext cx="6543054" cy="1391043"/>
          </a:xfrm>
          <a:prstGeom prst="rect">
            <a:avLst/>
          </a:prstGeom>
        </p:spPr>
      </p:pic>
    </p:spTree>
    <p:extLst>
      <p:ext uri="{BB962C8B-B14F-4D97-AF65-F5344CB8AC3E}">
        <p14:creationId xmlns:p14="http://schemas.microsoft.com/office/powerpoint/2010/main" val="27864467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自訂 1">
      <a:majorFont>
        <a:latin typeface="Times New Roman"/>
        <a:ea typeface="標楷體"/>
        <a:cs typeface=""/>
      </a:majorFont>
      <a:minorFont>
        <a:latin typeface="Times New Roman"/>
        <a:ea typeface="標楷體"/>
        <a:cs typeface=""/>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448363</TotalTime>
  <Words>3875</Words>
  <Application>Microsoft Office PowerPoint</Application>
  <PresentationFormat>寬螢幕</PresentationFormat>
  <Paragraphs>328</Paragraphs>
  <Slides>28</Slides>
  <Notes>17</Notes>
  <HiddenSlides>0</HiddenSlides>
  <MMClips>1</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28</vt:i4>
      </vt:variant>
    </vt:vector>
  </HeadingPairs>
  <TitlesOfParts>
    <vt:vector size="44" baseType="lpstr">
      <vt:lpstr>Arial Unicode MS</vt:lpstr>
      <vt:lpstr>Gill Sans MT</vt:lpstr>
      <vt:lpstr>STXingkai</vt:lpstr>
      <vt:lpstr>超世紀波卡體一空陰</vt:lpstr>
      <vt:lpstr>新細明體</vt:lpstr>
      <vt:lpstr>標楷體</vt:lpstr>
      <vt:lpstr>Arial</vt:lpstr>
      <vt:lpstr>Berlin Sans FB Demi</vt:lpstr>
      <vt:lpstr>Bookman Old Style</vt:lpstr>
      <vt:lpstr>Brush Script MT</vt:lpstr>
      <vt:lpstr>Calibri</vt:lpstr>
      <vt:lpstr>Cambria Math</vt:lpstr>
      <vt:lpstr>Times New Roman</vt:lpstr>
      <vt:lpstr>Wingdings</vt:lpstr>
      <vt:lpstr>Wingdings 3</vt:lpstr>
      <vt:lpstr>原創</vt:lpstr>
      <vt:lpstr>Exploring 3D Dynamics in CryoEM– ManifoldEM </vt:lpstr>
      <vt:lpstr>Resolution revolution – Beyond atomic structure [1]</vt:lpstr>
      <vt:lpstr>From Structure to Function – After AlphaFold 2 [2-4] </vt:lpstr>
      <vt:lpstr>3D continuous conformation analysis [5]</vt:lpstr>
      <vt:lpstr>Eigen-Analysis - PCA vs 2SDR</vt:lpstr>
      <vt:lpstr>Eigen-Analysis</vt:lpstr>
      <vt:lpstr>ManifoldEM [8,9]</vt:lpstr>
      <vt:lpstr>Graph-Based Algorithm For Embedding</vt:lpstr>
      <vt:lpstr>Construct weight matrix</vt:lpstr>
      <vt:lpstr>Graph Laplacian [10]</vt:lpstr>
      <vt:lpstr>Graph Laplacian [10]</vt:lpstr>
      <vt:lpstr>Laplacian Eigenmaps [11]</vt:lpstr>
      <vt:lpstr>Diffusion Maps [12,13] </vt:lpstr>
      <vt:lpstr>Anisotropic Diffusion</vt:lpstr>
      <vt:lpstr>Anisotropic Diffusion</vt:lpstr>
      <vt:lpstr>Singular Spectrum Analysis [14]</vt:lpstr>
      <vt:lpstr>Nonlinear Laplacian Spectrum Analysis [15]</vt:lpstr>
      <vt:lpstr>Nonlinear Laplacian Spectrum Analysis</vt:lpstr>
      <vt:lpstr>ManifoldEM - Tessellation</vt:lpstr>
      <vt:lpstr>ManifoldEM - Defocus-tolerant kernel for diffusion map </vt:lpstr>
      <vt:lpstr>ManifoldEM - NLSA to extract τ for each snapshots</vt:lpstr>
      <vt:lpstr>ManifoldEM –  Tomographic Reconstruction from Manifold of all projections</vt:lpstr>
      <vt:lpstr>Problems (https://franklab.cpmc.columbia.edu/franklab/archives/24187)</vt:lpstr>
      <vt:lpstr>References</vt:lpstr>
      <vt:lpstr>References</vt:lpstr>
      <vt:lpstr>Geodistance</vt:lpstr>
      <vt:lpstr>Diffusion Distance  </vt:lpstr>
      <vt:lpstr>ManifoldEM - Integrating into 3D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arryz</dc:creator>
  <cp:lastModifiedBy>phonchi</cp:lastModifiedBy>
  <cp:revision>6348</cp:revision>
  <cp:lastPrinted>2020-12-29T08:02:29Z</cp:lastPrinted>
  <dcterms:created xsi:type="dcterms:W3CDTF">2008-09-09T01:56:11Z</dcterms:created>
  <dcterms:modified xsi:type="dcterms:W3CDTF">2020-12-30T05:41:20Z</dcterms:modified>
</cp:coreProperties>
</file>